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12192000" cy="6858000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/>
    <p:restoredTop sz="86420"/>
  </p:normalViewPr>
  <p:slideViewPr>
    <p:cSldViewPr snapToGrid="0" snapToObjects="1">
      <p:cViewPr varScale="1">
        <p:scale>
          <a:sx n="118" d="100"/>
          <a:sy n="118" d="100"/>
        </p:scale>
        <p:origin x="1040" y="2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5" d="100"/>
          <a:sy n="55" d="100"/>
        </p:scale>
        <p:origin x="-2622" y="-84"/>
      </p:cViewPr>
      <p:guideLst>
        <p:guide orient="horz" pos="3109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/>
              <a:t>Item No. 5 Annex B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065301-9188-4B9C-A8F1-F21A0177F0B9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2B3B6-CA22-46CA-A744-75C2513BC1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57167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/>
              <a:t>Item No. 5 Annex B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71DD39-ED68-4E52-B5BE-ACF7747E7EE5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8336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07E77-5951-45D4-A46D-BDA75D87E1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05487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E52C7C-E356-F2F2-9891-18C69879E6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C856B55-4CB5-C6AB-74AA-B2CC38DDB1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F180E63-089D-022A-87B8-5E63F9F1F1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CD3D9CE1-8719-51AE-F20B-59A619A78AD9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t-BR"/>
              <a:t>Item No. 5 Annex B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329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24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3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1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4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66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2/6/25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4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2/6/25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930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2/6/25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47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2/6/25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97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2/6/25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1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2/6/25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95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5B879-13AD-ED4B-81F5-0C0738F590AD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265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D256EE-DC59-B656-B2D3-63E8B3A383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EB9DFC9F-AA97-BF27-EFF6-782774BFF9C9}"/>
              </a:ext>
            </a:extLst>
          </p:cNvPr>
          <p:cNvSpPr/>
          <p:nvPr/>
        </p:nvSpPr>
        <p:spPr>
          <a:xfrm>
            <a:off x="1680426" y="612250"/>
            <a:ext cx="10121773" cy="212611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588D175-4798-5EA4-FE77-493D1762F8F8}"/>
              </a:ext>
            </a:extLst>
          </p:cNvPr>
          <p:cNvSpPr txBox="1"/>
          <p:nvPr/>
        </p:nvSpPr>
        <p:spPr>
          <a:xfrm>
            <a:off x="-1076876" y="142043"/>
            <a:ext cx="131469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                     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7C9AAF-892A-1CFA-D2FB-C2CCF93909A2}"/>
              </a:ext>
            </a:extLst>
          </p:cNvPr>
          <p:cNvSpPr txBox="1"/>
          <p:nvPr/>
        </p:nvSpPr>
        <p:spPr>
          <a:xfrm>
            <a:off x="2242200" y="142043"/>
            <a:ext cx="8998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NELSON AND COLNE COLLEGE GROUP CORPORATION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CFF02C-0FDE-AF14-E80C-4A9BDEFE8F88}"/>
              </a:ext>
            </a:extLst>
          </p:cNvPr>
          <p:cNvSpPr txBox="1"/>
          <p:nvPr/>
        </p:nvSpPr>
        <p:spPr>
          <a:xfrm>
            <a:off x="277381" y="5617176"/>
            <a:ext cx="12829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i="1" dirty="0">
                <a:solidFill>
                  <a:schemeClr val="accent1"/>
                </a:solidFill>
              </a:rPr>
              <a:t>Jan 2025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AEDBB55-92FA-CC37-5EA3-DAC465E275E7}"/>
              </a:ext>
            </a:extLst>
          </p:cNvPr>
          <p:cNvGrpSpPr/>
          <p:nvPr/>
        </p:nvGrpSpPr>
        <p:grpSpPr>
          <a:xfrm>
            <a:off x="2200381" y="3093089"/>
            <a:ext cx="1621029" cy="2892355"/>
            <a:chOff x="1590615" y="3814166"/>
            <a:chExt cx="1621029" cy="2892355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7DCCF1B-5BCE-549E-8FCC-7F85AD19901D}"/>
                </a:ext>
              </a:extLst>
            </p:cNvPr>
            <p:cNvSpPr/>
            <p:nvPr/>
          </p:nvSpPr>
          <p:spPr>
            <a:xfrm>
              <a:off x="1590615" y="3814166"/>
              <a:ext cx="1621029" cy="19548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100" b="1" u="sng" dirty="0">
                  <a:solidFill>
                    <a:schemeClr val="tx1"/>
                  </a:solidFill>
                </a:rPr>
                <a:t>Audit Committee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Liz Sedgley (Chair)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David Whatley (Vice Chair)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Arif Ahmad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n-US" sz="1100" i="1" u="sng" dirty="0">
                  <a:solidFill>
                    <a:schemeClr val="tx1"/>
                  </a:solidFill>
                </a:rPr>
                <a:t>Co-opted</a:t>
              </a:r>
              <a:r>
                <a:rPr lang="en-US" sz="1100" dirty="0">
                  <a:solidFill>
                    <a:schemeClr val="tx1"/>
                  </a:solidFill>
                </a:rPr>
                <a:t> – Dean Langton</a:t>
              </a:r>
              <a:endParaRPr lang="en-US" sz="1100" dirty="0">
                <a:solidFill>
                  <a:srgbClr val="FF0000"/>
                </a:solidFill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6C5C6590-FF2B-01BC-9446-08F790B980BA}"/>
                </a:ext>
              </a:extLst>
            </p:cNvPr>
            <p:cNvSpPr/>
            <p:nvPr/>
          </p:nvSpPr>
          <p:spPr>
            <a:xfrm>
              <a:off x="1590616" y="6016824"/>
              <a:ext cx="1618938" cy="689697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EC26EE39-817B-00D2-A1DD-8DF2B7B7E900}"/>
              </a:ext>
            </a:extLst>
          </p:cNvPr>
          <p:cNvGrpSpPr/>
          <p:nvPr/>
        </p:nvGrpSpPr>
        <p:grpSpPr>
          <a:xfrm>
            <a:off x="5913327" y="3072982"/>
            <a:ext cx="1618938" cy="3005614"/>
            <a:chOff x="5907836" y="3819595"/>
            <a:chExt cx="1618938" cy="3005614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7652FF4-B540-9691-169A-6F305B97A52C}"/>
                </a:ext>
              </a:extLst>
            </p:cNvPr>
            <p:cNvSpPr/>
            <p:nvPr/>
          </p:nvSpPr>
          <p:spPr>
            <a:xfrm>
              <a:off x="5908574" y="3819595"/>
              <a:ext cx="1595281" cy="245753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100" b="1" u="sng" dirty="0">
                  <a:solidFill>
                    <a:schemeClr val="tx1"/>
                  </a:solidFill>
                </a:rPr>
                <a:t>Quality and Standards Committee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Steve Campbell (Chair)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Gemma Marsh (Vice Chair)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Lisa O’Loughlin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Helen Curtis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Chris Kenyon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Gill Sharples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Sarah Applewhite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Jenifer Burden</a:t>
              </a:r>
            </a:p>
            <a:p>
              <a:pPr algn="ctr"/>
              <a:r>
                <a:rPr lang="en-US" sz="1100" i="1" u="sng" dirty="0">
                  <a:solidFill>
                    <a:schemeClr val="tx1"/>
                  </a:solidFill>
                </a:rPr>
                <a:t>Co-opted</a:t>
              </a:r>
              <a:r>
                <a:rPr lang="en-US" sz="1100" dirty="0">
                  <a:solidFill>
                    <a:schemeClr val="tx1"/>
                  </a:solidFill>
                </a:rPr>
                <a:t> – Peter Nangle and Charlie Moss </a:t>
              </a:r>
            </a:p>
            <a:p>
              <a:pPr algn="ctr"/>
              <a:endParaRPr lang="en-US" sz="1100" dirty="0">
                <a:solidFill>
                  <a:srgbClr val="FF0000"/>
                </a:solidFill>
              </a:endParaRP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8F16EEB-CA39-CEDC-4118-2D5A92D08708}"/>
                </a:ext>
              </a:extLst>
            </p:cNvPr>
            <p:cNvSpPr/>
            <p:nvPr/>
          </p:nvSpPr>
          <p:spPr>
            <a:xfrm>
              <a:off x="5916510" y="6455877"/>
              <a:ext cx="1581443" cy="3693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Higher Education Academic Board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B995D7FE-E461-6030-E2C9-736E34E5AB15}"/>
                </a:ext>
              </a:extLst>
            </p:cNvPr>
            <p:cNvSpPr/>
            <p:nvPr/>
          </p:nvSpPr>
          <p:spPr>
            <a:xfrm>
              <a:off x="5907836" y="6277135"/>
              <a:ext cx="1618938" cy="487481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33424AE-93C9-748B-600A-C7064DF3316A}"/>
              </a:ext>
            </a:extLst>
          </p:cNvPr>
          <p:cNvGrpSpPr/>
          <p:nvPr/>
        </p:nvGrpSpPr>
        <p:grpSpPr>
          <a:xfrm>
            <a:off x="7745854" y="3093089"/>
            <a:ext cx="1621029" cy="2716934"/>
            <a:chOff x="8120201" y="3829307"/>
            <a:chExt cx="1621029" cy="2716934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477C7DA-56E4-7B85-CB18-BC58841C1D55}"/>
                </a:ext>
              </a:extLst>
            </p:cNvPr>
            <p:cNvSpPr/>
            <p:nvPr/>
          </p:nvSpPr>
          <p:spPr>
            <a:xfrm>
              <a:off x="8120201" y="3829307"/>
              <a:ext cx="1621029" cy="194224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100" b="1" u="sng" dirty="0">
                  <a:solidFill>
                    <a:schemeClr val="tx1"/>
                  </a:solidFill>
                </a:rPr>
                <a:t>Remuneration Committee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Liz Sedgley (Chair)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Helen </a:t>
              </a:r>
              <a:r>
                <a:rPr lang="en-US" sz="1100">
                  <a:solidFill>
                    <a:schemeClr val="tx1"/>
                  </a:solidFill>
                </a:rPr>
                <a:t>Curtis (</a:t>
              </a:r>
              <a:r>
                <a:rPr lang="en-US" sz="1100" dirty="0">
                  <a:solidFill>
                    <a:schemeClr val="tx1"/>
                  </a:solidFill>
                </a:rPr>
                <a:t>Vice Chair) Phil Wilkinson </a:t>
              </a:r>
            </a:p>
            <a:p>
              <a:pPr algn="ctr"/>
              <a:endParaRPr lang="en-US" sz="1100" dirty="0">
                <a:solidFill>
                  <a:srgbClr val="FF0000"/>
                </a:solidFill>
              </a:endParaRPr>
            </a:p>
            <a:p>
              <a:pPr algn="ctr"/>
              <a:endParaRPr lang="en-US" sz="1100" dirty="0">
                <a:solidFill>
                  <a:srgbClr val="FF0000"/>
                </a:solidFill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8852A155-04FC-9005-BC2B-C1AF0C5E946A}"/>
                </a:ext>
              </a:extLst>
            </p:cNvPr>
            <p:cNvSpPr/>
            <p:nvPr/>
          </p:nvSpPr>
          <p:spPr>
            <a:xfrm>
              <a:off x="8120201" y="6040108"/>
              <a:ext cx="1618938" cy="506133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050" dirty="0"/>
                <a:t>c Chair)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0A696E7-23A8-B2FC-EF37-3AB8867C522F}"/>
              </a:ext>
            </a:extLst>
          </p:cNvPr>
          <p:cNvGrpSpPr/>
          <p:nvPr/>
        </p:nvGrpSpPr>
        <p:grpSpPr>
          <a:xfrm>
            <a:off x="9595043" y="3093089"/>
            <a:ext cx="1641857" cy="2681529"/>
            <a:chOff x="10312666" y="3857950"/>
            <a:chExt cx="1641857" cy="2681529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B50DF79-7981-759E-C1F9-A752EBC918EA}"/>
                </a:ext>
              </a:extLst>
            </p:cNvPr>
            <p:cNvSpPr/>
            <p:nvPr/>
          </p:nvSpPr>
          <p:spPr>
            <a:xfrm>
              <a:off x="10312666" y="3857950"/>
              <a:ext cx="1621029" cy="194224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100" b="1" u="sng" dirty="0">
                  <a:solidFill>
                    <a:schemeClr val="tx1"/>
                  </a:solidFill>
                </a:rPr>
                <a:t>Search and Governance Committee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Phil Wilkinson (Chair)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Chris Kenyon (Vice Chair)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Lisa O’Loughlin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Helen Curtis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2EEE90CE-BC3A-C457-06F6-8E7BBE6B59B3}"/>
                </a:ext>
              </a:extLst>
            </p:cNvPr>
            <p:cNvSpPr/>
            <p:nvPr/>
          </p:nvSpPr>
          <p:spPr>
            <a:xfrm>
              <a:off x="10333493" y="6056776"/>
              <a:ext cx="1621030" cy="482703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sz="9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558E01EC-436E-5667-CFB5-C070D42326C3}"/>
              </a:ext>
            </a:extLst>
          </p:cNvPr>
          <p:cNvCxnSpPr>
            <a:cxnSpLocks/>
            <a:stCxn id="21" idx="2"/>
            <a:endCxn id="22" idx="0"/>
          </p:cNvCxnSpPr>
          <p:nvPr/>
        </p:nvCxnSpPr>
        <p:spPr>
          <a:xfrm rot="5400000">
            <a:off x="4698743" y="1050518"/>
            <a:ext cx="354725" cy="3730417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>
            <a:extLst>
              <a:ext uri="{FF2B5EF4-FFF2-40B4-BE49-F238E27FC236}">
                <a16:creationId xmlns:a16="http://schemas.microsoft.com/office/drawing/2014/main" id="{896A1655-53FA-F7F1-1AC4-0AAF04702165}"/>
              </a:ext>
            </a:extLst>
          </p:cNvPr>
          <p:cNvCxnSpPr>
            <a:cxnSpLocks/>
            <a:stCxn id="21" idx="2"/>
            <a:endCxn id="23" idx="0"/>
          </p:cNvCxnSpPr>
          <p:nvPr/>
        </p:nvCxnSpPr>
        <p:spPr>
          <a:xfrm rot="5400000">
            <a:off x="6559201" y="2890870"/>
            <a:ext cx="334618" cy="29607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>
            <a:extLst>
              <a:ext uri="{FF2B5EF4-FFF2-40B4-BE49-F238E27FC236}">
                <a16:creationId xmlns:a16="http://schemas.microsoft.com/office/drawing/2014/main" id="{72AE3977-E46D-48CE-3849-4758D4A4D4FE}"/>
              </a:ext>
            </a:extLst>
          </p:cNvPr>
          <p:cNvCxnSpPr>
            <a:cxnSpLocks/>
            <a:stCxn id="21" idx="2"/>
            <a:endCxn id="25" idx="0"/>
          </p:cNvCxnSpPr>
          <p:nvPr/>
        </p:nvCxnSpPr>
        <p:spPr>
          <a:xfrm rot="16200000" flipH="1">
            <a:off x="7471479" y="2008198"/>
            <a:ext cx="354725" cy="181505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>
            <a:extLst>
              <a:ext uri="{FF2B5EF4-FFF2-40B4-BE49-F238E27FC236}">
                <a16:creationId xmlns:a16="http://schemas.microsoft.com/office/drawing/2014/main" id="{F7868E27-4406-F06E-8EA7-1D31EF44340F}"/>
              </a:ext>
            </a:extLst>
          </p:cNvPr>
          <p:cNvCxnSpPr>
            <a:cxnSpLocks/>
            <a:stCxn id="21" idx="2"/>
            <a:endCxn id="26" idx="0"/>
          </p:cNvCxnSpPr>
          <p:nvPr/>
        </p:nvCxnSpPr>
        <p:spPr>
          <a:xfrm rot="16200000" flipH="1">
            <a:off x="8396073" y="1083603"/>
            <a:ext cx="354725" cy="3664245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B8F9684A-851E-59E1-B399-456AE25E5F67}"/>
              </a:ext>
            </a:extLst>
          </p:cNvPr>
          <p:cNvSpPr/>
          <p:nvPr/>
        </p:nvSpPr>
        <p:spPr>
          <a:xfrm>
            <a:off x="4049569" y="3093089"/>
            <a:ext cx="1621029" cy="195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100" b="1" u="sng" dirty="0">
                <a:solidFill>
                  <a:schemeClr val="tx1"/>
                </a:solidFill>
              </a:rPr>
              <a:t>Capital, Estates and Sustainability Committee</a:t>
            </a:r>
          </a:p>
          <a:p>
            <a:pPr algn="ctr"/>
            <a:endParaRPr lang="en-GB" sz="1100" dirty="0">
              <a:solidFill>
                <a:schemeClr val="tx1"/>
              </a:solidFill>
            </a:endParaRP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David Whatley (Chair)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Lisa O’Loughlin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Melissa Conlon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Aqil Javed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Darren Hutton</a:t>
            </a:r>
          </a:p>
          <a:p>
            <a:pPr algn="ctr"/>
            <a:endParaRPr lang="en-GB" sz="1100" dirty="0">
              <a:solidFill>
                <a:schemeClr val="tx1"/>
              </a:solidFill>
            </a:endParaRPr>
          </a:p>
          <a:p>
            <a:pPr algn="ctr"/>
            <a:endParaRPr lang="en-US" sz="1100" i="1" dirty="0">
              <a:solidFill>
                <a:schemeClr val="tx1"/>
              </a:solidFill>
            </a:endParaRPr>
          </a:p>
        </p:txBody>
      </p:sp>
      <p:cxnSp>
        <p:nvCxnSpPr>
          <p:cNvPr id="58" name="Elbow Connector 27">
            <a:extLst>
              <a:ext uri="{FF2B5EF4-FFF2-40B4-BE49-F238E27FC236}">
                <a16:creationId xmlns:a16="http://schemas.microsoft.com/office/drawing/2014/main" id="{27AD1EB3-F468-4718-1757-84E2E6277148}"/>
              </a:ext>
            </a:extLst>
          </p:cNvPr>
          <p:cNvCxnSpPr>
            <a:cxnSpLocks/>
            <a:stCxn id="21" idx="1"/>
            <a:endCxn id="61" idx="3"/>
          </p:cNvCxnSpPr>
          <p:nvPr/>
        </p:nvCxnSpPr>
        <p:spPr>
          <a:xfrm rot="10800000" flipV="1">
            <a:off x="1332532" y="1675306"/>
            <a:ext cx="347894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8B75B56E-3740-A5D3-166E-B42E64817549}"/>
              </a:ext>
            </a:extLst>
          </p:cNvPr>
          <p:cNvSpPr/>
          <p:nvPr/>
        </p:nvSpPr>
        <p:spPr>
          <a:xfrm>
            <a:off x="264318" y="1323196"/>
            <a:ext cx="1068214" cy="7042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Debbie Corcoran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(Director of Governance)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69C303-0D92-1494-70D8-DAD8B131D0EB}"/>
              </a:ext>
            </a:extLst>
          </p:cNvPr>
          <p:cNvSpPr/>
          <p:nvPr/>
        </p:nvSpPr>
        <p:spPr>
          <a:xfrm>
            <a:off x="2099377" y="814188"/>
            <a:ext cx="900000" cy="72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Phil Wilkinson</a:t>
            </a:r>
          </a:p>
          <a:p>
            <a:pPr algn="ctr"/>
            <a:r>
              <a:rPr lang="en-US" sz="900" i="1" dirty="0">
                <a:solidFill>
                  <a:schemeClr val="tx1"/>
                </a:solidFill>
              </a:rPr>
              <a:t>(Chair)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959163-D598-434C-18C2-0A62C29F9E93}"/>
              </a:ext>
            </a:extLst>
          </p:cNvPr>
          <p:cNvSpPr/>
          <p:nvPr/>
        </p:nvSpPr>
        <p:spPr>
          <a:xfrm>
            <a:off x="3122477" y="814188"/>
            <a:ext cx="900000" cy="72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David Whatley</a:t>
            </a:r>
          </a:p>
          <a:p>
            <a:pPr algn="ctr"/>
            <a:r>
              <a:rPr lang="en-US" sz="900" i="1" dirty="0">
                <a:solidFill>
                  <a:schemeClr val="tx1"/>
                </a:solidFill>
              </a:rPr>
              <a:t>(Vice Chair)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42AB907-7C5C-D493-2C9E-F56A3D8E6DD6}"/>
              </a:ext>
            </a:extLst>
          </p:cNvPr>
          <p:cNvSpPr/>
          <p:nvPr/>
        </p:nvSpPr>
        <p:spPr>
          <a:xfrm>
            <a:off x="5168677" y="809494"/>
            <a:ext cx="900000" cy="72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Lisa O’Loughlin</a:t>
            </a:r>
          </a:p>
          <a:p>
            <a:pPr algn="ctr"/>
            <a:r>
              <a:rPr lang="en-US" sz="900" i="1" dirty="0">
                <a:solidFill>
                  <a:schemeClr val="tx1"/>
                </a:solidFill>
              </a:rPr>
              <a:t>(Principal and CEO)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7C01FFF-3047-4B0D-BD9A-46273E9196A7}"/>
              </a:ext>
            </a:extLst>
          </p:cNvPr>
          <p:cNvSpPr/>
          <p:nvPr/>
        </p:nvSpPr>
        <p:spPr>
          <a:xfrm>
            <a:off x="4145577" y="798338"/>
            <a:ext cx="900000" cy="72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>
              <a:solidFill>
                <a:schemeClr val="tx1"/>
              </a:solidFill>
            </a:endParaRP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Helen Curtis</a:t>
            </a:r>
          </a:p>
          <a:p>
            <a:pPr algn="ctr"/>
            <a:r>
              <a:rPr lang="en-US" sz="900" i="1" dirty="0">
                <a:solidFill>
                  <a:schemeClr val="tx1"/>
                </a:solidFill>
              </a:rPr>
              <a:t>(Vice Chair)</a:t>
            </a:r>
          </a:p>
          <a:p>
            <a:pPr algn="ctr"/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A95129C-98BC-7448-07BB-BC2F472F2375}"/>
              </a:ext>
            </a:extLst>
          </p:cNvPr>
          <p:cNvSpPr/>
          <p:nvPr/>
        </p:nvSpPr>
        <p:spPr>
          <a:xfrm>
            <a:off x="6191777" y="813629"/>
            <a:ext cx="900000" cy="72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Steve Campbell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F45E31C-FD40-B8DE-BE61-7C810F294E81}"/>
              </a:ext>
            </a:extLst>
          </p:cNvPr>
          <p:cNvSpPr/>
          <p:nvPr/>
        </p:nvSpPr>
        <p:spPr>
          <a:xfrm>
            <a:off x="7214877" y="801958"/>
            <a:ext cx="900000" cy="72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Chris Kenyon </a:t>
            </a:r>
          </a:p>
          <a:p>
            <a:pPr algn="ctr"/>
            <a:r>
              <a:rPr lang="en-US" sz="900" i="1" dirty="0">
                <a:solidFill>
                  <a:schemeClr val="tx1"/>
                </a:solidFill>
              </a:rPr>
              <a:t>MBE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04A0563-2861-E252-2779-F7B3226B3247}"/>
              </a:ext>
            </a:extLst>
          </p:cNvPr>
          <p:cNvSpPr/>
          <p:nvPr/>
        </p:nvSpPr>
        <p:spPr>
          <a:xfrm>
            <a:off x="8237977" y="803579"/>
            <a:ext cx="900000" cy="72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Melissa Conlon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B435D81-9693-32D5-05E8-90F8158212C5}"/>
              </a:ext>
            </a:extLst>
          </p:cNvPr>
          <p:cNvSpPr/>
          <p:nvPr/>
        </p:nvSpPr>
        <p:spPr>
          <a:xfrm>
            <a:off x="9261077" y="813331"/>
            <a:ext cx="900000" cy="72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en-US" sz="1100" b="1" dirty="0">
              <a:solidFill>
                <a:schemeClr val="tx1"/>
              </a:solidFill>
            </a:endParaRP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Liz Sedgley</a:t>
            </a:r>
          </a:p>
          <a:p>
            <a:pPr algn="ctr"/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BD03AA6-FD51-983B-C5EE-9C4A32271FDF}"/>
              </a:ext>
            </a:extLst>
          </p:cNvPr>
          <p:cNvSpPr/>
          <p:nvPr/>
        </p:nvSpPr>
        <p:spPr>
          <a:xfrm>
            <a:off x="4032358" y="5320873"/>
            <a:ext cx="1629554" cy="757723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2F26333-0FD6-1DF2-8FF2-629AE624D6BF}"/>
              </a:ext>
            </a:extLst>
          </p:cNvPr>
          <p:cNvSpPr/>
          <p:nvPr/>
        </p:nvSpPr>
        <p:spPr>
          <a:xfrm>
            <a:off x="2228880" y="5219203"/>
            <a:ext cx="1629554" cy="697449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8186D90-29A9-9D4F-E31F-6E1E269D565D}"/>
              </a:ext>
            </a:extLst>
          </p:cNvPr>
          <p:cNvSpPr/>
          <p:nvPr/>
        </p:nvSpPr>
        <p:spPr>
          <a:xfrm>
            <a:off x="5902236" y="6172892"/>
            <a:ext cx="1618938" cy="487481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05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660818E-D981-0119-8BD5-460A93779DE9}"/>
              </a:ext>
            </a:extLst>
          </p:cNvPr>
          <p:cNvSpPr/>
          <p:nvPr/>
        </p:nvSpPr>
        <p:spPr>
          <a:xfrm>
            <a:off x="7760424" y="5151659"/>
            <a:ext cx="1621030" cy="506133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0" dirty="0"/>
              <a:t>Chair)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C4AB5CB-93B5-5AA9-691E-62EFA4CCF631}"/>
              </a:ext>
            </a:extLst>
          </p:cNvPr>
          <p:cNvSpPr/>
          <p:nvPr/>
        </p:nvSpPr>
        <p:spPr>
          <a:xfrm>
            <a:off x="9602001" y="5403583"/>
            <a:ext cx="1641857" cy="467589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endParaRPr lang="en-US" sz="900" dirty="0">
              <a:solidFill>
                <a:prstClr val="black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9B879C2-8F2C-F4FB-3A62-E941F61D2832}"/>
              </a:ext>
            </a:extLst>
          </p:cNvPr>
          <p:cNvCxnSpPr>
            <a:cxnSpLocks/>
            <a:endCxn id="23" idx="2"/>
          </p:cNvCxnSpPr>
          <p:nvPr/>
        </p:nvCxnSpPr>
        <p:spPr>
          <a:xfrm flipH="1" flipV="1">
            <a:off x="6711706" y="5530521"/>
            <a:ext cx="2424" cy="178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FD166E61-2664-8C37-6164-AA496A453851}"/>
              </a:ext>
            </a:extLst>
          </p:cNvPr>
          <p:cNvSpPr/>
          <p:nvPr/>
        </p:nvSpPr>
        <p:spPr>
          <a:xfrm>
            <a:off x="5738949" y="6208125"/>
            <a:ext cx="2044393" cy="50783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3128BCE-E008-85B3-A9C1-5584763D87A8}"/>
              </a:ext>
            </a:extLst>
          </p:cNvPr>
          <p:cNvSpPr/>
          <p:nvPr/>
        </p:nvSpPr>
        <p:spPr>
          <a:xfrm>
            <a:off x="3284095" y="1713502"/>
            <a:ext cx="906814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Darren Hutton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3F12568-FD4E-9ABF-9CFE-B216E38D1407}"/>
              </a:ext>
            </a:extLst>
          </p:cNvPr>
          <p:cNvSpPr/>
          <p:nvPr/>
        </p:nvSpPr>
        <p:spPr>
          <a:xfrm>
            <a:off x="2109763" y="1713502"/>
            <a:ext cx="906814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en-US" sz="1100" b="1" dirty="0">
              <a:solidFill>
                <a:schemeClr val="tx1"/>
              </a:solidFill>
            </a:endParaRP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Sarah Applewhite</a:t>
            </a:r>
          </a:p>
          <a:p>
            <a:pPr algn="ctr"/>
            <a:endParaRPr lang="en-US" sz="900" i="1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500544-56FD-AA41-FA0F-98E2B300E7A2}"/>
              </a:ext>
            </a:extLst>
          </p:cNvPr>
          <p:cNvSpPr/>
          <p:nvPr/>
        </p:nvSpPr>
        <p:spPr>
          <a:xfrm>
            <a:off x="7981423" y="1702883"/>
            <a:ext cx="906814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Aqil Javed</a:t>
            </a:r>
          </a:p>
          <a:p>
            <a:pPr algn="ctr"/>
            <a:r>
              <a:rPr lang="en-US" sz="900" i="1" dirty="0">
                <a:solidFill>
                  <a:schemeClr val="tx1"/>
                </a:solidFill>
              </a:rPr>
              <a:t>(Staff Governor)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1A4369F-F923-2339-05F3-EC99105925E0}"/>
              </a:ext>
            </a:extLst>
          </p:cNvPr>
          <p:cNvSpPr/>
          <p:nvPr/>
        </p:nvSpPr>
        <p:spPr>
          <a:xfrm>
            <a:off x="9173139" y="1700004"/>
            <a:ext cx="906814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en-US" sz="1100" b="1" dirty="0">
              <a:solidFill>
                <a:schemeClr val="tx1"/>
              </a:solidFill>
            </a:endParaRP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Simone Hartley-Gott</a:t>
            </a:r>
          </a:p>
          <a:p>
            <a:pPr algn="ctr"/>
            <a:r>
              <a:rPr lang="en-US" sz="900" i="1" dirty="0">
                <a:solidFill>
                  <a:schemeClr val="tx1"/>
                </a:solidFill>
              </a:rPr>
              <a:t>(Student Governor)</a:t>
            </a:r>
          </a:p>
          <a:p>
            <a:pPr algn="ctr"/>
            <a:endParaRPr lang="en-US" sz="900" i="1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284E4F6-DE16-063F-DF6C-7CD50A92C801}"/>
              </a:ext>
            </a:extLst>
          </p:cNvPr>
          <p:cNvSpPr/>
          <p:nvPr/>
        </p:nvSpPr>
        <p:spPr>
          <a:xfrm>
            <a:off x="4458427" y="1713502"/>
            <a:ext cx="906814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Arif Ahmad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A47C908-8C34-5F4B-BAE2-604DAA27726C}"/>
              </a:ext>
            </a:extLst>
          </p:cNvPr>
          <p:cNvSpPr/>
          <p:nvPr/>
        </p:nvSpPr>
        <p:spPr>
          <a:xfrm>
            <a:off x="5632759" y="1713502"/>
            <a:ext cx="906814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Jenifer Burden</a:t>
            </a:r>
          </a:p>
          <a:p>
            <a:pPr algn="ctr"/>
            <a:r>
              <a:rPr lang="en-US" sz="1100" i="1" dirty="0">
                <a:solidFill>
                  <a:schemeClr val="tx1"/>
                </a:solidFill>
              </a:rPr>
              <a:t>MBE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F7ACA40-94BA-AC6D-A710-4F446F71E6D5}"/>
              </a:ext>
            </a:extLst>
          </p:cNvPr>
          <p:cNvSpPr/>
          <p:nvPr/>
        </p:nvSpPr>
        <p:spPr>
          <a:xfrm>
            <a:off x="6807091" y="1713502"/>
            <a:ext cx="906814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Gill Sharples</a:t>
            </a:r>
          </a:p>
          <a:p>
            <a:pPr algn="ctr"/>
            <a:r>
              <a:rPr lang="en-US" sz="900" i="1" dirty="0">
                <a:solidFill>
                  <a:schemeClr val="tx1"/>
                </a:solidFill>
              </a:rPr>
              <a:t>(Staff Governor)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F0D7C3C-8515-DA09-D5C0-A79EAEE10AC5}"/>
              </a:ext>
            </a:extLst>
          </p:cNvPr>
          <p:cNvSpPr/>
          <p:nvPr/>
        </p:nvSpPr>
        <p:spPr>
          <a:xfrm>
            <a:off x="10316072" y="814486"/>
            <a:ext cx="900000" cy="72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Gemma Marsh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2D02611-9BE3-AA0C-BB86-B8C31498BFE2}"/>
              </a:ext>
            </a:extLst>
          </p:cNvPr>
          <p:cNvSpPr/>
          <p:nvPr/>
        </p:nvSpPr>
        <p:spPr>
          <a:xfrm>
            <a:off x="10330086" y="1702883"/>
            <a:ext cx="906814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en-US" sz="1100" b="1" dirty="0">
              <a:solidFill>
                <a:schemeClr val="tx1"/>
              </a:solidFill>
            </a:endParaRP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Emily-Jayne Austin</a:t>
            </a:r>
          </a:p>
          <a:p>
            <a:pPr algn="ctr"/>
            <a:r>
              <a:rPr lang="en-US" sz="900" i="1" dirty="0">
                <a:solidFill>
                  <a:schemeClr val="tx1"/>
                </a:solidFill>
              </a:rPr>
              <a:t>(Student Governor)</a:t>
            </a:r>
          </a:p>
          <a:p>
            <a:pPr algn="ctr"/>
            <a:endParaRPr lang="en-US" sz="11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923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5061D356E9974E985F089940154B35" ma:contentTypeVersion="13" ma:contentTypeDescription="Create a new document." ma:contentTypeScope="" ma:versionID="7828fd9c27828a28ee83f051ea364c90">
  <xsd:schema xmlns:xsd="http://www.w3.org/2001/XMLSchema" xmlns:xs="http://www.w3.org/2001/XMLSchema" xmlns:p="http://schemas.microsoft.com/office/2006/metadata/properties" xmlns:ns2="d9e6c5c9-a4ac-404d-9e54-a91805b028f3" xmlns:ns3="f2397d48-df3b-4b83-b85f-71e277410480" targetNamespace="http://schemas.microsoft.com/office/2006/metadata/properties" ma:root="true" ma:fieldsID="56779afc54acca697cfc8daa9e25cd7e" ns2:_="" ns3:_="">
    <xsd:import namespace="d9e6c5c9-a4ac-404d-9e54-a91805b028f3"/>
    <xsd:import namespace="f2397d48-df3b-4b83-b85f-71e2774104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e6c5c9-a4ac-404d-9e54-a91805b028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37b12d93-f3e9-4cfa-8681-6b494d888f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397d48-df3b-4b83-b85f-71e27741048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5cb092f4-8506-4f39-a598-781d58919dca}" ma:internalName="TaxCatchAll" ma:showField="CatchAllData" ma:web="f2397d48-df3b-4b83-b85f-71e2774104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9e6c5c9-a4ac-404d-9e54-a91805b028f3">
      <Terms xmlns="http://schemas.microsoft.com/office/infopath/2007/PartnerControls"/>
    </lcf76f155ced4ddcb4097134ff3c332f>
    <TaxCatchAll xmlns="f2397d48-df3b-4b83-b85f-71e277410480" xsi:nil="true"/>
  </documentManagement>
</p:properties>
</file>

<file path=customXml/itemProps1.xml><?xml version="1.0" encoding="utf-8"?>
<ds:datastoreItem xmlns:ds="http://schemas.openxmlformats.org/officeDocument/2006/customXml" ds:itemID="{83087AEA-5512-4F0C-A5E0-1ACE5FF115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BB6841-8141-451F-93CD-E1D7EFE2A3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e6c5c9-a4ac-404d-9e54-a91805b028f3"/>
    <ds:schemaRef ds:uri="f2397d48-df3b-4b83-b85f-71e2774104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AB79B9F-D55D-4FB5-8999-14EB693F6822}">
  <ds:schemaRefs>
    <ds:schemaRef ds:uri="http://schemas.microsoft.com/office/2006/metadata/properties"/>
    <ds:schemaRef ds:uri="d9e6c5c9-a4ac-404d-9e54-a91805b028f3"/>
    <ds:schemaRef ds:uri="http://purl.org/dc/dcmitype/"/>
    <ds:schemaRef ds:uri="http://schemas.microsoft.com/office/2006/documentManagement/types"/>
    <ds:schemaRef ds:uri="http://purl.org/dc/terms/"/>
    <ds:schemaRef ds:uri="f2397d48-df3b-4b83-b85f-71e277410480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11119</TotalTime>
  <Words>206</Words>
  <Application>Microsoft Macintosh PowerPoint</Application>
  <PresentationFormat>Widescreen</PresentationFormat>
  <Paragraphs>78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gary.mooney@intersystems.com</dc:creator>
  <cp:lastModifiedBy>Debbie Corcoran</cp:lastModifiedBy>
  <cp:revision>210</cp:revision>
  <cp:lastPrinted>2025-02-06T17:44:45Z</cp:lastPrinted>
  <dcterms:created xsi:type="dcterms:W3CDTF">2017-06-09T17:50:34Z</dcterms:created>
  <dcterms:modified xsi:type="dcterms:W3CDTF">2025-02-06T18:55:09Z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979a8a7-7b10-4a74-a9c1-ad2fc174689f_Enabled">
    <vt:lpwstr>true</vt:lpwstr>
  </property>
  <property fmtid="{D5CDD505-2E9C-101B-9397-08002B2CF9AE}" pid="3" name="MSIP_Label_c979a8a7-7b10-4a74-a9c1-ad2fc174689f_SetDate">
    <vt:lpwstr>2025-01-13T15:47:56Z</vt:lpwstr>
  </property>
  <property fmtid="{D5CDD505-2E9C-101B-9397-08002B2CF9AE}" pid="4" name="MSIP_Label_c979a8a7-7b10-4a74-a9c1-ad2fc174689f_Method">
    <vt:lpwstr>Standard</vt:lpwstr>
  </property>
  <property fmtid="{D5CDD505-2E9C-101B-9397-08002B2CF9AE}" pid="5" name="MSIP_Label_c979a8a7-7b10-4a74-a9c1-ad2fc174689f_Name">
    <vt:lpwstr>Private</vt:lpwstr>
  </property>
  <property fmtid="{D5CDD505-2E9C-101B-9397-08002B2CF9AE}" pid="6" name="MSIP_Label_c979a8a7-7b10-4a74-a9c1-ad2fc174689f_SiteId">
    <vt:lpwstr>ec8185ce-4f05-448b-8287-46c0185766e2</vt:lpwstr>
  </property>
  <property fmtid="{D5CDD505-2E9C-101B-9397-08002B2CF9AE}" pid="7" name="MSIP_Label_c979a8a7-7b10-4a74-a9c1-ad2fc174689f_ActionId">
    <vt:lpwstr>de948ff5-11ca-444d-b8f3-0b69ec50cb75</vt:lpwstr>
  </property>
  <property fmtid="{D5CDD505-2E9C-101B-9397-08002B2CF9AE}" pid="8" name="MSIP_Label_c979a8a7-7b10-4a74-a9c1-ad2fc174689f_ContentBits">
    <vt:lpwstr>0</vt:lpwstr>
  </property>
  <property fmtid="{D5CDD505-2E9C-101B-9397-08002B2CF9AE}" pid="9" name="ContentTypeId">
    <vt:lpwstr>0x010100175061D356E9974E985F089940154B35</vt:lpwstr>
  </property>
  <property fmtid="{D5CDD505-2E9C-101B-9397-08002B2CF9AE}" pid="10" name="MediaServiceImageTags">
    <vt:lpwstr/>
  </property>
</Properties>
</file>