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86420"/>
  </p:normalViewPr>
  <p:slideViewPr>
    <p:cSldViewPr snapToGrid="0" snapToObjects="1">
      <p:cViewPr varScale="1">
        <p:scale>
          <a:sx n="114" d="100"/>
          <a:sy n="114" d="100"/>
        </p:scale>
        <p:origin x="103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622" y="-8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65301-9188-4B9C-A8F1-F21A0177F0B9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2B3B6-CA22-46CA-A744-75C2513B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716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DD39-ED68-4E52-B5BE-ACF7747E7EE5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7E77-5951-45D4-A46D-BDA75D87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548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Item No. 5 Annex 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B879-13AD-ED4B-81F5-0C0738F590A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53242" y="612250"/>
            <a:ext cx="10121773" cy="21261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1076876" y="142043"/>
            <a:ext cx="13146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38BB2-BE65-6443-B604-86CF35DE8F5E}"/>
              </a:ext>
            </a:extLst>
          </p:cNvPr>
          <p:cNvSpPr txBox="1"/>
          <p:nvPr/>
        </p:nvSpPr>
        <p:spPr>
          <a:xfrm>
            <a:off x="2242200" y="142043"/>
            <a:ext cx="899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NELSON AND COLNE COLLEGE GROUP CORPORATION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963208-2316-9E42-892F-EA9EFB604FEA}"/>
              </a:ext>
            </a:extLst>
          </p:cNvPr>
          <p:cNvSpPr txBox="1"/>
          <p:nvPr/>
        </p:nvSpPr>
        <p:spPr>
          <a:xfrm>
            <a:off x="264318" y="5617176"/>
            <a:ext cx="1282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>
                <a:solidFill>
                  <a:schemeClr val="accent1"/>
                </a:solidFill>
              </a:rPr>
              <a:t>Feb 2024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ECD9D9-8113-2F4C-A6BC-F531C1099875}"/>
              </a:ext>
            </a:extLst>
          </p:cNvPr>
          <p:cNvGrpSpPr/>
          <p:nvPr/>
        </p:nvGrpSpPr>
        <p:grpSpPr>
          <a:xfrm>
            <a:off x="2200381" y="3093089"/>
            <a:ext cx="1621029" cy="2892355"/>
            <a:chOff x="1590615" y="3814166"/>
            <a:chExt cx="1621029" cy="2892355"/>
          </a:xfrm>
        </p:grpSpPr>
        <p:sp>
          <p:nvSpPr>
            <p:cNvPr id="22" name="Rectangle 21"/>
            <p:cNvSpPr/>
            <p:nvPr/>
          </p:nvSpPr>
          <p:spPr>
            <a:xfrm>
              <a:off x="1590615" y="3814166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Audit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David Whatley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Dean Langton, </a:t>
              </a:r>
              <a:r>
                <a:rPr lang="en-US" sz="1100" dirty="0" err="1">
                  <a:solidFill>
                    <a:schemeClr val="tx1"/>
                  </a:solidFill>
                </a:rPr>
                <a:t>Amer</a:t>
              </a:r>
              <a:r>
                <a:rPr lang="en-US" sz="1100" dirty="0">
                  <a:solidFill>
                    <a:schemeClr val="tx1"/>
                  </a:solidFill>
                </a:rPr>
                <a:t> Ansar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E86F679-F262-457D-B9C6-25440C4A35D1}"/>
                </a:ext>
              </a:extLst>
            </p:cNvPr>
            <p:cNvSpPr/>
            <p:nvPr/>
          </p:nvSpPr>
          <p:spPr>
            <a:xfrm>
              <a:off x="1590616" y="6016824"/>
              <a:ext cx="1618938" cy="6896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A6EF85-6565-6145-AA2A-26CF3614D39C}"/>
              </a:ext>
            </a:extLst>
          </p:cNvPr>
          <p:cNvGrpSpPr/>
          <p:nvPr/>
        </p:nvGrpSpPr>
        <p:grpSpPr>
          <a:xfrm>
            <a:off x="5913327" y="3072982"/>
            <a:ext cx="1618938" cy="3005614"/>
            <a:chOff x="5907836" y="3819595"/>
            <a:chExt cx="1618938" cy="3005614"/>
          </a:xfrm>
        </p:grpSpPr>
        <p:sp>
          <p:nvSpPr>
            <p:cNvPr id="23" name="Rectangle 22"/>
            <p:cNvSpPr/>
            <p:nvPr/>
          </p:nvSpPr>
          <p:spPr>
            <a:xfrm>
              <a:off x="5908574" y="3819595"/>
              <a:ext cx="1595281" cy="24575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Quality and Standards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Steve Campbell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Gemma Marsh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Gill Sharples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Peter Nangle, Charlie Moss and Helen McVey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7BE7F57-3BE0-D941-BAE5-250500AAA000}"/>
                </a:ext>
              </a:extLst>
            </p:cNvPr>
            <p:cNvSpPr/>
            <p:nvPr/>
          </p:nvSpPr>
          <p:spPr>
            <a:xfrm>
              <a:off x="5916510" y="6455877"/>
              <a:ext cx="1581443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Higher Education Academic Board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73D92C-8DEA-436E-B01C-88823DA24374}"/>
                </a:ext>
              </a:extLst>
            </p:cNvPr>
            <p:cNvSpPr/>
            <p:nvPr/>
          </p:nvSpPr>
          <p:spPr>
            <a:xfrm>
              <a:off x="5907836" y="6277135"/>
              <a:ext cx="1618938" cy="48748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5DA651-AE5A-724F-925C-0C0282549D03}"/>
              </a:ext>
            </a:extLst>
          </p:cNvPr>
          <p:cNvGrpSpPr/>
          <p:nvPr/>
        </p:nvGrpSpPr>
        <p:grpSpPr>
          <a:xfrm>
            <a:off x="7745854" y="3093089"/>
            <a:ext cx="1621029" cy="2716934"/>
            <a:chOff x="8120201" y="3829307"/>
            <a:chExt cx="1621029" cy="2716934"/>
          </a:xfrm>
        </p:grpSpPr>
        <p:sp>
          <p:nvSpPr>
            <p:cNvPr id="25" name="Rectangle 24"/>
            <p:cNvSpPr/>
            <p:nvPr/>
          </p:nvSpPr>
          <p:spPr>
            <a:xfrm>
              <a:off x="8120201" y="3829307"/>
              <a:ext cx="1621029" cy="19422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Remuneration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(Chair)</a:t>
              </a: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Phil Wilkinson (</a:t>
              </a:r>
              <a:r>
                <a:rPr lang="en-US" sz="1100" dirty="0">
                  <a:solidFill>
                    <a:schemeClr val="tx1"/>
                  </a:solidFill>
                </a:rPr>
                <a:t>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 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A306CC-EAD5-4887-A05A-8302ADC00AB7}"/>
                </a:ext>
              </a:extLst>
            </p:cNvPr>
            <p:cNvSpPr/>
            <p:nvPr/>
          </p:nvSpPr>
          <p:spPr>
            <a:xfrm>
              <a:off x="8120201" y="6040108"/>
              <a:ext cx="1618938" cy="50613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0" dirty="0"/>
                <a:t>c Chair)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0B89F3-6ADC-164A-9D19-781964ACE740}"/>
              </a:ext>
            </a:extLst>
          </p:cNvPr>
          <p:cNvGrpSpPr/>
          <p:nvPr/>
        </p:nvGrpSpPr>
        <p:grpSpPr>
          <a:xfrm>
            <a:off x="9595043" y="3093089"/>
            <a:ext cx="1641857" cy="2681529"/>
            <a:chOff x="10312666" y="3857950"/>
            <a:chExt cx="1641857" cy="2681529"/>
          </a:xfrm>
        </p:grpSpPr>
        <p:sp>
          <p:nvSpPr>
            <p:cNvPr id="26" name="Rectangle 25"/>
            <p:cNvSpPr/>
            <p:nvPr/>
          </p:nvSpPr>
          <p:spPr>
            <a:xfrm>
              <a:off x="10312666" y="3857950"/>
              <a:ext cx="1621029" cy="1942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Search and Governance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Zulfi Khan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Chris Kenyon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Helen Curtis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58D19BA-A350-44D4-88AC-6F4758B7E852}"/>
                </a:ext>
              </a:extLst>
            </p:cNvPr>
            <p:cNvSpPr/>
            <p:nvPr/>
          </p:nvSpPr>
          <p:spPr>
            <a:xfrm>
              <a:off x="10333493" y="6056776"/>
              <a:ext cx="1621030" cy="482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FFD6C844-CFE8-794C-A76B-DDAE06E7EB2A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685151" y="1064110"/>
            <a:ext cx="354725" cy="3703233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5800DA05-BEA6-7C4C-8915-BAF8AD20419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6545609" y="2904462"/>
            <a:ext cx="334618" cy="242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5E4B5ED-B07F-4F4F-8C7B-B459C9F8C993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457887" y="1994606"/>
            <a:ext cx="354725" cy="184224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5EC285A7-F13A-524F-9523-DE327B01A1FA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 rot="16200000" flipH="1">
            <a:off x="8382481" y="1070011"/>
            <a:ext cx="354725" cy="369142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83D15A0-6F95-B0B2-3363-C4CE94DB5FA1}"/>
              </a:ext>
            </a:extLst>
          </p:cNvPr>
          <p:cNvSpPr/>
          <p:nvPr/>
        </p:nvSpPr>
        <p:spPr>
          <a:xfrm>
            <a:off x="4049569" y="3093089"/>
            <a:ext cx="1621029" cy="195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b="1" u="sng" dirty="0">
                <a:solidFill>
                  <a:schemeClr val="tx1"/>
                </a:solidFill>
              </a:rPr>
              <a:t>Capital and Estates Committee</a:t>
            </a:r>
          </a:p>
          <a:p>
            <a:pPr algn="ctr"/>
            <a:endParaRPr lang="en-GB" sz="1100" b="1" u="sng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Phil Wilkinson (Chair)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David Whatley (Vice 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Lisa O’Loughlin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Tom Gee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Melissa Conlon</a:t>
            </a:r>
          </a:p>
          <a:p>
            <a:pPr algn="ctr"/>
            <a:endParaRPr lang="en-US" sz="1100" i="1" dirty="0">
              <a:solidFill>
                <a:schemeClr val="tx1"/>
              </a:solidFill>
            </a:endParaRPr>
          </a:p>
        </p:txBody>
      </p:sp>
      <p:cxnSp>
        <p:nvCxnSpPr>
          <p:cNvPr id="58" name="Elbow Connector 27">
            <a:extLst>
              <a:ext uri="{FF2B5EF4-FFF2-40B4-BE49-F238E27FC236}">
                <a16:creationId xmlns:a16="http://schemas.microsoft.com/office/drawing/2014/main" id="{D23B57D6-74B9-4E6B-9155-E63FA439CCC9}"/>
              </a:ext>
            </a:extLst>
          </p:cNvPr>
          <p:cNvCxnSpPr>
            <a:cxnSpLocks/>
            <a:stCxn id="21" idx="1"/>
            <a:endCxn id="61" idx="3"/>
          </p:cNvCxnSpPr>
          <p:nvPr/>
        </p:nvCxnSpPr>
        <p:spPr>
          <a:xfrm rot="10800000" flipV="1">
            <a:off x="1332532" y="1675306"/>
            <a:ext cx="320710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C760DDE2-6A1F-422A-976F-836113F672A2}"/>
              </a:ext>
            </a:extLst>
          </p:cNvPr>
          <p:cNvSpPr/>
          <p:nvPr/>
        </p:nvSpPr>
        <p:spPr>
          <a:xfrm>
            <a:off x="264318" y="1323196"/>
            <a:ext cx="1068214" cy="704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Debbie Corcoran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(Director of Governance)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B5D541A-51A3-C349-C27E-99857DF2E69B}"/>
              </a:ext>
            </a:extLst>
          </p:cNvPr>
          <p:cNvGrpSpPr/>
          <p:nvPr/>
        </p:nvGrpSpPr>
        <p:grpSpPr>
          <a:xfrm>
            <a:off x="2323534" y="832173"/>
            <a:ext cx="8781188" cy="694800"/>
            <a:chOff x="2268700" y="832173"/>
            <a:chExt cx="8781188" cy="694800"/>
          </a:xfrm>
        </p:grpSpPr>
        <p:sp>
          <p:nvSpPr>
            <p:cNvPr id="4" name="Rectangle 3"/>
            <p:cNvSpPr/>
            <p:nvPr/>
          </p:nvSpPr>
          <p:spPr>
            <a:xfrm>
              <a:off x="2268700" y="832173"/>
              <a:ext cx="1244565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Phil Wilkinson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(Chair)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34360" y="832173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Lisa O’Loughlin 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(Principal and CEO)</a:t>
              </a: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64841" y="832173"/>
              <a:ext cx="1115909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Zulfi Khan</a:t>
              </a:r>
              <a:endParaRPr lang="en-US" sz="1100" i="1" dirty="0">
                <a:solidFill>
                  <a:schemeClr val="tx1"/>
                </a:solidFill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B917374-7EA4-B849-887C-76B8459EFA9C}"/>
                </a:ext>
              </a:extLst>
            </p:cNvPr>
            <p:cNvSpPr/>
            <p:nvPr/>
          </p:nvSpPr>
          <p:spPr>
            <a:xfrm>
              <a:off x="4885176" y="832173"/>
              <a:ext cx="115857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>
                  <a:solidFill>
                    <a:schemeClr val="tx1"/>
                  </a:solidFill>
                </a:rPr>
                <a:t>David Whatley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917C80E-BF52-084B-B8A0-DBC908DDEFFB}"/>
                </a:ext>
              </a:extLst>
            </p:cNvPr>
            <p:cNvSpPr/>
            <p:nvPr/>
          </p:nvSpPr>
          <p:spPr>
            <a:xfrm>
              <a:off x="7401845" y="832173"/>
              <a:ext cx="1135285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Steve Campbell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016ABC7-E125-45F6-A312-AA61C2BF5497}"/>
                </a:ext>
              </a:extLst>
            </p:cNvPr>
            <p:cNvSpPr/>
            <p:nvPr/>
          </p:nvSpPr>
          <p:spPr>
            <a:xfrm>
              <a:off x="8658225" y="832173"/>
              <a:ext cx="1135285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Helen Curtis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5EA2D82-888B-4E7C-B5F8-4D75288F61CA}"/>
                </a:ext>
              </a:extLst>
            </p:cNvPr>
            <p:cNvSpPr/>
            <p:nvPr/>
          </p:nvSpPr>
          <p:spPr>
            <a:xfrm>
              <a:off x="9914603" y="832173"/>
              <a:ext cx="1135285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Melissa Conlon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CC06BCE-D2D9-AA41-A402-521E89C97030}"/>
              </a:ext>
            </a:extLst>
          </p:cNvPr>
          <p:cNvGrpSpPr/>
          <p:nvPr/>
        </p:nvGrpSpPr>
        <p:grpSpPr>
          <a:xfrm>
            <a:off x="1898594" y="1826847"/>
            <a:ext cx="9631068" cy="694800"/>
            <a:chOff x="1960808" y="1826847"/>
            <a:chExt cx="9631068" cy="694800"/>
          </a:xfrm>
        </p:grpSpPr>
        <p:sp>
          <p:nvSpPr>
            <p:cNvPr id="11" name="Rectangle 10"/>
            <p:cNvSpPr/>
            <p:nvPr/>
          </p:nvSpPr>
          <p:spPr>
            <a:xfrm>
              <a:off x="3427544" y="1826847"/>
              <a:ext cx="125445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Gemma Marsh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960808" y="1826847"/>
              <a:ext cx="1239426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Liz Sedgley</a:t>
              </a:r>
            </a:p>
            <a:p>
              <a:pPr algn="ctr"/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5029A3C-3F65-2142-A3F0-383EE4525238}"/>
                </a:ext>
              </a:extLst>
            </p:cNvPr>
            <p:cNvSpPr/>
            <p:nvPr/>
          </p:nvSpPr>
          <p:spPr>
            <a:xfrm>
              <a:off x="7748093" y="1826847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Tom Gee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(Staff Governor)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83A180D-F094-334C-B41C-5453255F23AE}"/>
                </a:ext>
              </a:extLst>
            </p:cNvPr>
            <p:cNvSpPr/>
            <p:nvPr/>
          </p:nvSpPr>
          <p:spPr>
            <a:xfrm>
              <a:off x="6391064" y="1826847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Gill Sharples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(Staff  Governor)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E4E1F0D-92CC-45A3-A1D9-8FF4D87D9873}"/>
                </a:ext>
              </a:extLst>
            </p:cNvPr>
            <p:cNvSpPr/>
            <p:nvPr/>
          </p:nvSpPr>
          <p:spPr>
            <a:xfrm>
              <a:off x="4909304" y="1826847"/>
              <a:ext cx="1254450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>
                  <a:solidFill>
                    <a:schemeClr val="tx1"/>
                  </a:solidFill>
                </a:rPr>
                <a:t>Chris Kenyon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BFC2C95-2DAA-9A7C-BD85-EE9F7E2083B0}"/>
                </a:ext>
              </a:extLst>
            </p:cNvPr>
            <p:cNvSpPr/>
            <p:nvPr/>
          </p:nvSpPr>
          <p:spPr>
            <a:xfrm>
              <a:off x="9105126" y="1826847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Simone Hartley-Gott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(Student Governor)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77FDD64-3DB8-D3EE-A533-DC26E74C258E}"/>
                </a:ext>
              </a:extLst>
            </p:cNvPr>
            <p:cNvSpPr/>
            <p:nvPr/>
          </p:nvSpPr>
          <p:spPr>
            <a:xfrm>
              <a:off x="10462155" y="1826847"/>
              <a:ext cx="1129721" cy="69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Emily-Jayne Austin</a:t>
              </a:r>
            </a:p>
            <a:p>
              <a:pPr algn="ctr"/>
              <a:r>
                <a:rPr lang="en-US" sz="900" i="1" dirty="0">
                  <a:solidFill>
                    <a:schemeClr val="tx1"/>
                  </a:solidFill>
                </a:rPr>
                <a:t>(Student Governor)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3E80CF31-3CA5-A0CF-52FC-345A20B70E17}"/>
              </a:ext>
            </a:extLst>
          </p:cNvPr>
          <p:cNvSpPr/>
          <p:nvPr/>
        </p:nvSpPr>
        <p:spPr>
          <a:xfrm>
            <a:off x="4032358" y="5320873"/>
            <a:ext cx="1629554" cy="7577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1BF96E-F564-D476-DFBC-FA30A3F3406E}"/>
              </a:ext>
            </a:extLst>
          </p:cNvPr>
          <p:cNvSpPr/>
          <p:nvPr/>
        </p:nvSpPr>
        <p:spPr>
          <a:xfrm>
            <a:off x="2228880" y="5219203"/>
            <a:ext cx="1629554" cy="6974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A36A9B-3D75-5EFA-3FAF-9D26E0C0E2F3}"/>
              </a:ext>
            </a:extLst>
          </p:cNvPr>
          <p:cNvSpPr/>
          <p:nvPr/>
        </p:nvSpPr>
        <p:spPr>
          <a:xfrm>
            <a:off x="5902236" y="6172892"/>
            <a:ext cx="1618938" cy="48748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72F2E2-EE76-7BDE-722E-686E596E87BF}"/>
              </a:ext>
            </a:extLst>
          </p:cNvPr>
          <p:cNvSpPr/>
          <p:nvPr/>
        </p:nvSpPr>
        <p:spPr>
          <a:xfrm>
            <a:off x="7760424" y="5151659"/>
            <a:ext cx="1621030" cy="50613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/>
              <a:t>Chair)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8AC8067-9E3C-DC93-2782-07408032111B}"/>
              </a:ext>
            </a:extLst>
          </p:cNvPr>
          <p:cNvSpPr/>
          <p:nvPr/>
        </p:nvSpPr>
        <p:spPr>
          <a:xfrm>
            <a:off x="9602001" y="5403583"/>
            <a:ext cx="1641857" cy="46758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1050" dirty="0">
              <a:solidFill>
                <a:prstClr val="white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01491A-AAC1-4692-AA5B-AFCCAAD6200A}"/>
              </a:ext>
            </a:extLst>
          </p:cNvPr>
          <p:cNvCxnSpPr>
            <a:cxnSpLocks/>
            <a:endCxn id="23" idx="2"/>
          </p:cNvCxnSpPr>
          <p:nvPr/>
        </p:nvCxnSpPr>
        <p:spPr>
          <a:xfrm flipH="1" flipV="1">
            <a:off x="6711706" y="5530521"/>
            <a:ext cx="2424" cy="178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281F387-9B1F-4C9B-A622-9EEAD84E4CB4}"/>
              </a:ext>
            </a:extLst>
          </p:cNvPr>
          <p:cNvSpPr/>
          <p:nvPr/>
        </p:nvSpPr>
        <p:spPr>
          <a:xfrm>
            <a:off x="7783342" y="5403584"/>
            <a:ext cx="159811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9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FF2878E-1484-4663-9C78-2AF28815FFA3}"/>
              </a:ext>
            </a:extLst>
          </p:cNvPr>
          <p:cNvSpPr/>
          <p:nvPr/>
        </p:nvSpPr>
        <p:spPr>
          <a:xfrm>
            <a:off x="5738949" y="6208125"/>
            <a:ext cx="2044393" cy="5078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5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10973</TotalTime>
  <Words>192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gary.mooney@intersystems.com</dc:creator>
  <cp:lastModifiedBy>Debbie Corcoran</cp:lastModifiedBy>
  <cp:revision>187</cp:revision>
  <cp:lastPrinted>2019-08-19T12:55:51Z</cp:lastPrinted>
  <dcterms:created xsi:type="dcterms:W3CDTF">2017-06-09T17:50:34Z</dcterms:created>
  <dcterms:modified xsi:type="dcterms:W3CDTF">2024-04-19T09:27:54Z</dcterms:modified>
</cp:coreProperties>
</file>