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65"/>
    <p:restoredTop sz="86420"/>
  </p:normalViewPr>
  <p:slideViewPr>
    <p:cSldViewPr snapToGrid="0" snapToObjects="1">
      <p:cViewPr varScale="1">
        <p:scale>
          <a:sx n="110" d="100"/>
          <a:sy n="110" d="100"/>
        </p:scale>
        <p:origin x="120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2622" y="-84"/>
      </p:cViewPr>
      <p:guideLst>
        <p:guide orient="horz" pos="3109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Item No. 5 Annex B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65301-9188-4B9C-A8F1-F21A0177F0B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2B3B6-CA22-46CA-A744-75C2513BC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57167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Item No. 5 Annex B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1DD39-ED68-4E52-B5BE-ACF7747E7EE5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07E77-5951-45D4-A46D-BDA75D87E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5487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BR"/>
              <a:t>Item No. 5 Annex B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751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2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1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4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6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3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7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9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9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5B879-13AD-ED4B-81F5-0C0738F590AD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6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249127" y="1272209"/>
            <a:ext cx="8998227" cy="212611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411887" y="1574497"/>
            <a:ext cx="1411341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Phil Wilkinson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(Chair)</a:t>
            </a:r>
          </a:p>
        </p:txBody>
      </p:sp>
      <p:sp>
        <p:nvSpPr>
          <p:cNvPr id="96" name="Title 95"/>
          <p:cNvSpPr>
            <a:spLocks noGrp="1"/>
          </p:cNvSpPr>
          <p:nvPr>
            <p:ph type="title"/>
          </p:nvPr>
        </p:nvSpPr>
        <p:spPr>
          <a:xfrm>
            <a:off x="838200" y="10507"/>
            <a:ext cx="10515600" cy="662154"/>
          </a:xfrm>
        </p:spPr>
        <p:txBody>
          <a:bodyPr>
            <a:normAutofit/>
          </a:bodyPr>
          <a:lstStyle/>
          <a:p>
            <a:pPr algn="ctr"/>
            <a:r>
              <a:rPr lang="en-US" sz="1100" b="1" dirty="0">
                <a:latin typeface="+mn-lt"/>
              </a:rPr>
              <a:t>  </a:t>
            </a:r>
            <a:endParaRPr lang="en-US" sz="2800" b="1" dirty="0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42200" y="6125326"/>
            <a:ext cx="1620447" cy="65465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81354" y="6022254"/>
            <a:ext cx="1817945" cy="75772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18062" y="6410646"/>
            <a:ext cx="1610264" cy="36933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559980" y="6410645"/>
            <a:ext cx="1621030" cy="365174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0312666" y="6408382"/>
            <a:ext cx="1621029" cy="365174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076876" y="142043"/>
            <a:ext cx="131469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         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3992915" y="1574497"/>
            <a:ext cx="1281107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Lisa O’Loughlin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(Principal and CEO)</a:t>
            </a: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27218" y="1574497"/>
            <a:ext cx="1265445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Zulfi Khan</a:t>
            </a:r>
            <a:endParaRPr lang="en-US" sz="1100" i="1" dirty="0">
              <a:solidFill>
                <a:schemeClr val="tx1"/>
              </a:solidFill>
            </a:endParaRP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7360" y="2440893"/>
            <a:ext cx="1422551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Gemma Marsh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362350" y="1574497"/>
            <a:ext cx="1303724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Nadeem Rashid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411887" y="2440893"/>
            <a:ext cx="1405513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Liz Sedgley</a:t>
            </a: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5029A3C-3F65-2142-A3F0-383EE4525238}"/>
              </a:ext>
            </a:extLst>
          </p:cNvPr>
          <p:cNvSpPr/>
          <p:nvPr/>
        </p:nvSpPr>
        <p:spPr>
          <a:xfrm>
            <a:off x="8399871" y="2440893"/>
            <a:ext cx="1281108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Tom Gee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(Staff Governor)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B917374-7EA4-B849-887C-76B8459EFA9C}"/>
              </a:ext>
            </a:extLst>
          </p:cNvPr>
          <p:cNvSpPr/>
          <p:nvPr/>
        </p:nvSpPr>
        <p:spPr>
          <a:xfrm>
            <a:off x="5443709" y="1574497"/>
            <a:ext cx="1313822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David Whatley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9830407" y="2440893"/>
            <a:ext cx="1292773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i="1" dirty="0">
                <a:solidFill>
                  <a:schemeClr val="tx1"/>
                </a:solidFill>
              </a:rPr>
              <a:t> </a:t>
            </a:r>
            <a:r>
              <a:rPr lang="en-US" sz="1100" b="1" dirty="0">
                <a:solidFill>
                  <a:schemeClr val="tx1"/>
                </a:solidFill>
              </a:rPr>
              <a:t>Simone Hartley-Gott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(Student Governor)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917C80E-BF52-084B-B8A0-DBC908DDEFFB}"/>
              </a:ext>
            </a:extLst>
          </p:cNvPr>
          <p:cNvSpPr/>
          <p:nvPr/>
        </p:nvSpPr>
        <p:spPr>
          <a:xfrm>
            <a:off x="9835763" y="1574497"/>
            <a:ext cx="1287417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Steve Campbell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83A180D-F094-334C-B41C-5453255F23AE}"/>
              </a:ext>
            </a:extLst>
          </p:cNvPr>
          <p:cNvSpPr/>
          <p:nvPr/>
        </p:nvSpPr>
        <p:spPr>
          <a:xfrm>
            <a:off x="6969337" y="2440893"/>
            <a:ext cx="1281108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Gill Sharples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(Staff 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Governor)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A38BB2-BE65-6443-B604-86CF35DE8F5E}"/>
              </a:ext>
            </a:extLst>
          </p:cNvPr>
          <p:cNvSpPr txBox="1"/>
          <p:nvPr/>
        </p:nvSpPr>
        <p:spPr>
          <a:xfrm>
            <a:off x="2242200" y="142043"/>
            <a:ext cx="899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NELSON AND COLNE COLLEGE GROUP CORPORATION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963208-2316-9E42-892F-EA9EFB604FEA}"/>
              </a:ext>
            </a:extLst>
          </p:cNvPr>
          <p:cNvSpPr txBox="1"/>
          <p:nvPr/>
        </p:nvSpPr>
        <p:spPr>
          <a:xfrm>
            <a:off x="304074" y="6277135"/>
            <a:ext cx="12829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/>
              <a:t>Feb 2023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EECD9D9-8113-2F4C-A6BC-F531C1099875}"/>
              </a:ext>
            </a:extLst>
          </p:cNvPr>
          <p:cNvGrpSpPr/>
          <p:nvPr/>
        </p:nvGrpSpPr>
        <p:grpSpPr>
          <a:xfrm>
            <a:off x="2240137" y="3753048"/>
            <a:ext cx="1621029" cy="2892355"/>
            <a:chOff x="1590615" y="3814166"/>
            <a:chExt cx="1621029" cy="2892355"/>
          </a:xfrm>
        </p:grpSpPr>
        <p:sp>
          <p:nvSpPr>
            <p:cNvPr id="22" name="Rectangle 21"/>
            <p:cNvSpPr/>
            <p:nvPr/>
          </p:nvSpPr>
          <p:spPr>
            <a:xfrm>
              <a:off x="1590615" y="3814166"/>
              <a:ext cx="1621029" cy="19548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100" b="1" u="sng" dirty="0">
                  <a:solidFill>
                    <a:schemeClr val="tx1"/>
                  </a:solidFill>
                </a:rPr>
                <a:t>Audit Committee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David Whatley (Chair)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Liz Sedgley (Vice 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Nadeem Rashid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i="1" u="sng" dirty="0">
                  <a:solidFill>
                    <a:schemeClr val="tx1"/>
                  </a:solidFill>
                </a:rPr>
                <a:t>Co-opted</a:t>
              </a:r>
              <a:r>
                <a:rPr lang="en-US" sz="1100" dirty="0">
                  <a:solidFill>
                    <a:schemeClr val="tx1"/>
                  </a:solidFill>
                </a:rPr>
                <a:t> – Dean Langton, </a:t>
              </a:r>
              <a:r>
                <a:rPr lang="en-US" sz="1100" dirty="0" err="1">
                  <a:solidFill>
                    <a:schemeClr val="tx1"/>
                  </a:solidFill>
                </a:rPr>
                <a:t>Amer</a:t>
              </a:r>
              <a:r>
                <a:rPr lang="en-US" sz="1100" dirty="0">
                  <a:solidFill>
                    <a:schemeClr val="tx1"/>
                  </a:solidFill>
                </a:rPr>
                <a:t> Ansar 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2E86F679-F262-457D-B9C6-25440C4A35D1}"/>
                </a:ext>
              </a:extLst>
            </p:cNvPr>
            <p:cNvSpPr/>
            <p:nvPr/>
          </p:nvSpPr>
          <p:spPr>
            <a:xfrm>
              <a:off x="1590616" y="6016824"/>
              <a:ext cx="1618938" cy="689697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7A6EF85-6565-6145-AA2A-26CF3614D39C}"/>
              </a:ext>
            </a:extLst>
          </p:cNvPr>
          <p:cNvGrpSpPr/>
          <p:nvPr/>
        </p:nvGrpSpPr>
        <p:grpSpPr>
          <a:xfrm>
            <a:off x="5938513" y="3740607"/>
            <a:ext cx="1618938" cy="2945020"/>
            <a:chOff x="5907836" y="3819596"/>
            <a:chExt cx="1618938" cy="2945020"/>
          </a:xfrm>
        </p:grpSpPr>
        <p:sp>
          <p:nvSpPr>
            <p:cNvPr id="23" name="Rectangle 22"/>
            <p:cNvSpPr/>
            <p:nvPr/>
          </p:nvSpPr>
          <p:spPr>
            <a:xfrm>
              <a:off x="5908574" y="3819596"/>
              <a:ext cx="1618200" cy="19548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100" b="1" u="sng" dirty="0">
                  <a:solidFill>
                    <a:schemeClr val="tx1"/>
                  </a:solidFill>
                </a:rPr>
                <a:t>Quality and Standards Committee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Steve Campbell (Chair)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Gemma Marsh (Vice 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Lisa O’Loughlin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Gill Sharples</a:t>
              </a:r>
            </a:p>
            <a:p>
              <a:pPr algn="ctr"/>
              <a:r>
                <a:rPr lang="en-US" sz="1100" i="1" u="sng" dirty="0">
                  <a:solidFill>
                    <a:schemeClr val="tx1"/>
                  </a:solidFill>
                </a:rPr>
                <a:t>Co-opted</a:t>
              </a:r>
              <a:r>
                <a:rPr lang="en-US" sz="1100" dirty="0">
                  <a:solidFill>
                    <a:schemeClr val="tx1"/>
                  </a:solidFill>
                </a:rPr>
                <a:t> – Pauline Hagen OBE, Peter Nangle, Charlie Moss</a:t>
              </a:r>
            </a:p>
            <a:p>
              <a:pPr algn="ctr"/>
              <a:endParaRPr lang="en-US" sz="1100" dirty="0">
                <a:solidFill>
                  <a:srgbClr val="FF0000"/>
                </a:solidFill>
              </a:endParaRP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37BE7F57-3BE0-D941-BAE5-250500AAA000}"/>
                </a:ext>
              </a:extLst>
            </p:cNvPr>
            <p:cNvSpPr/>
            <p:nvPr/>
          </p:nvSpPr>
          <p:spPr>
            <a:xfrm>
              <a:off x="5916510" y="6043194"/>
              <a:ext cx="1610264" cy="433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Higher Education Academic Board</a:t>
              </a:r>
            </a:p>
          </p:txBody>
        </p:sp>
        <p:cxnSp>
          <p:nvCxnSpPr>
            <p:cNvPr id="77" name="Elbow Connector 76">
              <a:extLst>
                <a:ext uri="{FF2B5EF4-FFF2-40B4-BE49-F238E27FC236}">
                  <a16:creationId xmlns:a16="http://schemas.microsoft.com/office/drawing/2014/main" id="{7811A955-31D1-0347-B1A4-AAD620CF294D}"/>
                </a:ext>
              </a:extLst>
            </p:cNvPr>
            <p:cNvCxnSpPr>
              <a:cxnSpLocks/>
              <a:stCxn id="23" idx="2"/>
              <a:endCxn id="53" idx="0"/>
            </p:cNvCxnSpPr>
            <p:nvPr/>
          </p:nvCxnSpPr>
          <p:spPr>
            <a:xfrm rot="16200000" flipH="1">
              <a:off x="6585259" y="5906811"/>
              <a:ext cx="268798" cy="3968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A73D92C-8DEA-436E-B01C-88823DA24374}"/>
                </a:ext>
              </a:extLst>
            </p:cNvPr>
            <p:cNvSpPr/>
            <p:nvPr/>
          </p:nvSpPr>
          <p:spPr>
            <a:xfrm>
              <a:off x="5907836" y="6277135"/>
              <a:ext cx="1618938" cy="487481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D5DA651-AE5A-724F-925C-0C0282549D03}"/>
              </a:ext>
            </a:extLst>
          </p:cNvPr>
          <p:cNvGrpSpPr/>
          <p:nvPr/>
        </p:nvGrpSpPr>
        <p:grpSpPr>
          <a:xfrm>
            <a:off x="7785610" y="3753048"/>
            <a:ext cx="1621029" cy="2716934"/>
            <a:chOff x="8120201" y="3829307"/>
            <a:chExt cx="1621029" cy="2716934"/>
          </a:xfrm>
        </p:grpSpPr>
        <p:sp>
          <p:nvSpPr>
            <p:cNvPr id="25" name="Rectangle 24"/>
            <p:cNvSpPr/>
            <p:nvPr/>
          </p:nvSpPr>
          <p:spPr>
            <a:xfrm>
              <a:off x="8120201" y="3829307"/>
              <a:ext cx="1621029" cy="19422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100" b="1" u="sng" dirty="0">
                  <a:solidFill>
                    <a:schemeClr val="tx1"/>
                  </a:solidFill>
                </a:rPr>
                <a:t>Remuneration Committee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>
                  <a:solidFill>
                    <a:schemeClr val="tx1"/>
                  </a:solidFill>
                </a:rPr>
                <a:t>Phil Wilkinson (Chair) 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Liz Sedgley</a:t>
              </a:r>
            </a:p>
            <a:p>
              <a:pPr algn="ctr"/>
              <a:endParaRPr lang="en-US" sz="1100" dirty="0">
                <a:solidFill>
                  <a:srgbClr val="FF0000"/>
                </a:solidFill>
              </a:endParaRPr>
            </a:p>
            <a:p>
              <a:pPr algn="ctr"/>
              <a:endParaRPr 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FA306CC-EAD5-4887-A05A-8302ADC00AB7}"/>
                </a:ext>
              </a:extLst>
            </p:cNvPr>
            <p:cNvSpPr/>
            <p:nvPr/>
          </p:nvSpPr>
          <p:spPr>
            <a:xfrm>
              <a:off x="8120201" y="6040108"/>
              <a:ext cx="1618938" cy="506133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050" dirty="0"/>
                <a:t>c Chair)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00B89F3-6ADC-164A-9D19-781964ACE740}"/>
              </a:ext>
            </a:extLst>
          </p:cNvPr>
          <p:cNvGrpSpPr/>
          <p:nvPr/>
        </p:nvGrpSpPr>
        <p:grpSpPr>
          <a:xfrm>
            <a:off x="9634799" y="3753048"/>
            <a:ext cx="1641857" cy="2681529"/>
            <a:chOff x="10312666" y="3857950"/>
            <a:chExt cx="1641857" cy="2681529"/>
          </a:xfrm>
        </p:grpSpPr>
        <p:sp>
          <p:nvSpPr>
            <p:cNvPr id="26" name="Rectangle 25"/>
            <p:cNvSpPr/>
            <p:nvPr/>
          </p:nvSpPr>
          <p:spPr>
            <a:xfrm>
              <a:off x="10312666" y="3857950"/>
              <a:ext cx="1621029" cy="194224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100" b="1" u="sng" dirty="0">
                  <a:solidFill>
                    <a:schemeClr val="tx1"/>
                  </a:solidFill>
                </a:rPr>
                <a:t>Search Committee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Phil Wilkinson (Chair)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Lisa O’Loughlin</a:t>
              </a:r>
            </a:p>
            <a:p>
              <a:pPr algn="ctr"/>
              <a:r>
                <a:rPr lang="en-US" sz="1100" dirty="0" err="1">
                  <a:solidFill>
                    <a:schemeClr val="tx1"/>
                  </a:solidFill>
                </a:rPr>
                <a:t>Nadeem</a:t>
              </a:r>
              <a:r>
                <a:rPr lang="en-US" sz="1100" dirty="0">
                  <a:solidFill>
                    <a:schemeClr val="tx1"/>
                  </a:solidFill>
                </a:rPr>
                <a:t> Rashid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58D19BA-A350-44D4-88AC-6F4758B7E852}"/>
                </a:ext>
              </a:extLst>
            </p:cNvPr>
            <p:cNvSpPr/>
            <p:nvPr/>
          </p:nvSpPr>
          <p:spPr>
            <a:xfrm>
              <a:off x="10333493" y="6056776"/>
              <a:ext cx="1621030" cy="482703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FFD6C844-CFE8-794C-A76B-DDAE06E7EB2A}"/>
              </a:ext>
            </a:extLst>
          </p:cNvPr>
          <p:cNvCxnSpPr>
            <a:cxnSpLocks/>
            <a:stCxn id="21" idx="2"/>
            <a:endCxn id="22" idx="0"/>
          </p:cNvCxnSpPr>
          <p:nvPr/>
        </p:nvCxnSpPr>
        <p:spPr>
          <a:xfrm rot="5400000">
            <a:off x="4722085" y="1726891"/>
            <a:ext cx="354725" cy="3697589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5800DA05-BEA6-7C4C-8915-BAF8AD204190}"/>
              </a:ext>
            </a:extLst>
          </p:cNvPr>
          <p:cNvCxnSpPr>
            <a:cxnSpLocks/>
            <a:stCxn id="21" idx="2"/>
            <a:endCxn id="23" idx="0"/>
          </p:cNvCxnSpPr>
          <p:nvPr/>
        </p:nvCxnSpPr>
        <p:spPr>
          <a:xfrm rot="16200000" flipH="1">
            <a:off x="6577154" y="3569410"/>
            <a:ext cx="342284" cy="11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>
            <a:extLst>
              <a:ext uri="{FF2B5EF4-FFF2-40B4-BE49-F238E27FC236}">
                <a16:creationId xmlns:a16="http://schemas.microsoft.com/office/drawing/2014/main" id="{25E4B5ED-B07F-4F4F-8C7B-B459C9F8C993}"/>
              </a:ext>
            </a:extLst>
          </p:cNvPr>
          <p:cNvCxnSpPr>
            <a:cxnSpLocks/>
            <a:stCxn id="21" idx="2"/>
            <a:endCxn id="25" idx="0"/>
          </p:cNvCxnSpPr>
          <p:nvPr/>
        </p:nvCxnSpPr>
        <p:spPr>
          <a:xfrm rot="16200000" flipH="1">
            <a:off x="7494821" y="2651743"/>
            <a:ext cx="354725" cy="184788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5EC285A7-F13A-524F-9523-DE327B01A1FA}"/>
              </a:ext>
            </a:extLst>
          </p:cNvPr>
          <p:cNvCxnSpPr>
            <a:cxnSpLocks/>
            <a:stCxn id="21" idx="2"/>
            <a:endCxn id="26" idx="0"/>
          </p:cNvCxnSpPr>
          <p:nvPr/>
        </p:nvCxnSpPr>
        <p:spPr>
          <a:xfrm rot="16200000" flipH="1">
            <a:off x="8419415" y="1727148"/>
            <a:ext cx="354725" cy="369707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16FA7880-663B-46BE-9C28-5E5FCC8F1B1C}"/>
              </a:ext>
            </a:extLst>
          </p:cNvPr>
          <p:cNvSpPr/>
          <p:nvPr/>
        </p:nvSpPr>
        <p:spPr>
          <a:xfrm>
            <a:off x="3966826" y="2440893"/>
            <a:ext cx="1281108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Chris Smith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83D15A0-6F95-B0B2-3363-C4CE94DB5FA1}"/>
              </a:ext>
            </a:extLst>
          </p:cNvPr>
          <p:cNvSpPr/>
          <p:nvPr/>
        </p:nvSpPr>
        <p:spPr>
          <a:xfrm>
            <a:off x="4089325" y="3753048"/>
            <a:ext cx="1621029" cy="195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100" b="1" u="sng" dirty="0">
                <a:solidFill>
                  <a:schemeClr val="tx1"/>
                </a:solidFill>
              </a:rPr>
              <a:t>Capital and Estates Committee</a:t>
            </a:r>
          </a:p>
          <a:p>
            <a:pPr algn="ctr"/>
            <a:endParaRPr lang="en-GB" sz="1100" b="1" u="sng" dirty="0"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Phil Wilkinson (Chair)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David Whatley (Vice Chair)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Lisa O’Loughlin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Tom Gee</a:t>
            </a:r>
          </a:p>
          <a:p>
            <a:pPr algn="ctr"/>
            <a:endParaRPr lang="en-US" sz="1100" i="1" dirty="0">
              <a:solidFill>
                <a:schemeClr val="tx1"/>
              </a:solidFill>
            </a:endParaRPr>
          </a:p>
        </p:txBody>
      </p: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890CC6C4-ED2D-8BCE-0DC7-29C9D3440595}"/>
              </a:ext>
            </a:extLst>
          </p:cNvPr>
          <p:cNvCxnSpPr>
            <a:cxnSpLocks/>
            <a:stCxn id="21" idx="2"/>
            <a:endCxn id="18" idx="0"/>
          </p:cNvCxnSpPr>
          <p:nvPr/>
        </p:nvCxnSpPr>
        <p:spPr>
          <a:xfrm rot="5400000">
            <a:off x="5646679" y="2651485"/>
            <a:ext cx="354725" cy="184840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27">
            <a:extLst>
              <a:ext uri="{FF2B5EF4-FFF2-40B4-BE49-F238E27FC236}">
                <a16:creationId xmlns:a16="http://schemas.microsoft.com/office/drawing/2014/main" id="{D23B57D6-74B9-4E6B-9155-E63FA439CCC9}"/>
              </a:ext>
            </a:extLst>
          </p:cNvPr>
          <p:cNvCxnSpPr>
            <a:cxnSpLocks/>
            <a:stCxn id="21" idx="1"/>
            <a:endCxn id="61" idx="3"/>
          </p:cNvCxnSpPr>
          <p:nvPr/>
        </p:nvCxnSpPr>
        <p:spPr>
          <a:xfrm rot="10800000" flipV="1">
            <a:off x="1842803" y="2335265"/>
            <a:ext cx="406324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C760DDE2-6A1F-422A-976F-836113F672A2}"/>
              </a:ext>
            </a:extLst>
          </p:cNvPr>
          <p:cNvSpPr/>
          <p:nvPr/>
        </p:nvSpPr>
        <p:spPr>
          <a:xfrm>
            <a:off x="774589" y="1983155"/>
            <a:ext cx="1068214" cy="7042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Debbie Corcoran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(Director of Governance)</a:t>
            </a:r>
          </a:p>
        </p:txBody>
      </p:sp>
    </p:spTree>
    <p:extLst>
      <p:ext uri="{BB962C8B-B14F-4D97-AF65-F5344CB8AC3E}">
        <p14:creationId xmlns:p14="http://schemas.microsoft.com/office/powerpoint/2010/main" val="3315754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10904</TotalTime>
  <Words>167</Words>
  <Application>Microsoft Office PowerPoint</Application>
  <PresentationFormat>Widescreen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gary.mooney@intersystems.com</dc:creator>
  <cp:lastModifiedBy>Debbie Corcoran</cp:lastModifiedBy>
  <cp:revision>164</cp:revision>
  <cp:lastPrinted>2019-08-19T12:55:51Z</cp:lastPrinted>
  <dcterms:created xsi:type="dcterms:W3CDTF">2017-06-09T17:50:34Z</dcterms:created>
  <dcterms:modified xsi:type="dcterms:W3CDTF">2023-03-13T15:20:28Z</dcterms:modified>
</cp:coreProperties>
</file>