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13"/>
    <p:restoredTop sz="86420"/>
  </p:normalViewPr>
  <p:slideViewPr>
    <p:cSldViewPr snapToGrid="0" snapToObjects="1">
      <p:cViewPr varScale="1">
        <p:scale>
          <a:sx n="77" d="100"/>
          <a:sy n="77" d="100"/>
        </p:scale>
        <p:origin x="59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622" y="-84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Item No. 5 Annex B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65301-9188-4B9C-A8F1-F21A0177F0B9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2B3B6-CA22-46CA-A744-75C2513BC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7167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Item No. 5 Annex B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1DD39-ED68-4E52-B5BE-ACF7747E7EE5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07E77-5951-45D4-A46D-BDA75D87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05487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Item No. 5 Annex B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125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1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4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6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3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7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9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5B879-13AD-ED4B-81F5-0C0738F590A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6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242200" y="630134"/>
            <a:ext cx="8998227" cy="276818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9B24816-5AED-694D-8689-C16E0D6CF358}"/>
              </a:ext>
            </a:extLst>
          </p:cNvPr>
          <p:cNvGrpSpPr/>
          <p:nvPr/>
        </p:nvGrpSpPr>
        <p:grpSpPr>
          <a:xfrm>
            <a:off x="4697657" y="735272"/>
            <a:ext cx="4087313" cy="809296"/>
            <a:chOff x="4065503" y="742054"/>
            <a:chExt cx="4087313" cy="809296"/>
          </a:xfrm>
        </p:grpSpPr>
        <p:sp>
          <p:nvSpPr>
            <p:cNvPr id="4" name="Rectangle 3"/>
            <p:cNvSpPr/>
            <p:nvPr/>
          </p:nvSpPr>
          <p:spPr>
            <a:xfrm>
              <a:off x="4065503" y="742054"/>
              <a:ext cx="1849820" cy="80929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Stephen Barnes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(Chair)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302996" y="742054"/>
              <a:ext cx="1849820" cy="80929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Phil Wilkinson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(Vice-Chair)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661882" y="1659504"/>
            <a:ext cx="1068214" cy="7094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Debbie Corcoran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(Director of Governance)</a:t>
            </a:r>
          </a:p>
        </p:txBody>
      </p:sp>
      <p:cxnSp>
        <p:nvCxnSpPr>
          <p:cNvPr id="28" name="Elbow Connector 27"/>
          <p:cNvCxnSpPr>
            <a:cxnSpLocks/>
            <a:stCxn id="21" idx="1"/>
            <a:endCxn id="20" idx="3"/>
          </p:cNvCxnSpPr>
          <p:nvPr/>
        </p:nvCxnSpPr>
        <p:spPr>
          <a:xfrm rot="10800000">
            <a:off x="1730096" y="2014229"/>
            <a:ext cx="512104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itle 95"/>
          <p:cNvSpPr>
            <a:spLocks noGrp="1"/>
          </p:cNvSpPr>
          <p:nvPr>
            <p:ph type="title"/>
          </p:nvPr>
        </p:nvSpPr>
        <p:spPr>
          <a:xfrm>
            <a:off x="838200" y="10507"/>
            <a:ext cx="10515600" cy="662154"/>
          </a:xfrm>
        </p:spPr>
        <p:txBody>
          <a:bodyPr>
            <a:normAutofit/>
          </a:bodyPr>
          <a:lstStyle/>
          <a:p>
            <a:pPr algn="ctr"/>
            <a:r>
              <a:rPr lang="en-US" sz="1100" b="1" dirty="0">
                <a:latin typeface="+mn-lt"/>
              </a:rPr>
              <a:t>  </a:t>
            </a:r>
            <a:endParaRPr lang="en-US" sz="2800" b="1" dirty="0"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42200" y="6125326"/>
            <a:ext cx="1620447" cy="65465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81354" y="6022254"/>
            <a:ext cx="1817945" cy="75772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18062" y="6410646"/>
            <a:ext cx="1610264" cy="36933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559980" y="6410645"/>
            <a:ext cx="1621030" cy="36517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312666" y="6408382"/>
            <a:ext cx="1621029" cy="36517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47683" y="142043"/>
            <a:ext cx="20224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                       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C0F20A9-1169-C748-B632-5FAE2F001994}"/>
              </a:ext>
            </a:extLst>
          </p:cNvPr>
          <p:cNvGrpSpPr/>
          <p:nvPr/>
        </p:nvGrpSpPr>
        <p:grpSpPr>
          <a:xfrm>
            <a:off x="2710117" y="1664728"/>
            <a:ext cx="8062393" cy="1552607"/>
            <a:chOff x="2707690" y="1654629"/>
            <a:chExt cx="8062393" cy="1552607"/>
          </a:xfrm>
        </p:grpSpPr>
        <p:sp>
          <p:nvSpPr>
            <p:cNvPr id="7" name="Rectangle 6"/>
            <p:cNvSpPr/>
            <p:nvPr/>
          </p:nvSpPr>
          <p:spPr>
            <a:xfrm>
              <a:off x="2707690" y="1654629"/>
              <a:ext cx="102240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Amanda Melton </a:t>
              </a:r>
              <a:r>
                <a:rPr lang="en-US" sz="1100" dirty="0">
                  <a:solidFill>
                    <a:schemeClr val="tx1"/>
                  </a:solidFill>
                </a:rPr>
                <a:t>CBE</a:t>
              </a:r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(Principal)</a:t>
              </a: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054354" y="1654629"/>
              <a:ext cx="102240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Stephanie Bridgeman</a:t>
              </a: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27686" y="1654629"/>
              <a:ext cx="102240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dirty="0">
                  <a:solidFill>
                    <a:schemeClr val="tx1"/>
                  </a:solidFill>
                </a:rPr>
                <a:t>Emma Schofield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401018" y="1654629"/>
              <a:ext cx="102240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Mike Phelan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574350" y="1654629"/>
              <a:ext cx="102240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Nadeem Rashid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707690" y="2493825"/>
              <a:ext cx="102240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dirty="0">
                  <a:solidFill>
                    <a:schemeClr val="tx1"/>
                  </a:solidFill>
                </a:rPr>
                <a:t>David Whatley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9747683" y="2493825"/>
              <a:ext cx="102240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6800" rIns="0"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Usman Muhammad</a:t>
              </a:r>
            </a:p>
            <a:p>
              <a:pPr algn="ctr"/>
              <a:r>
                <a:rPr lang="en-US" sz="900" i="1" dirty="0">
                  <a:solidFill>
                    <a:schemeClr val="tx1"/>
                  </a:solidFill>
                </a:rPr>
                <a:t>(Student Governor)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7495E49-DF36-2A46-89FC-11D539CB6EC3}"/>
                </a:ext>
              </a:extLst>
            </p:cNvPr>
            <p:cNvSpPr/>
            <p:nvPr/>
          </p:nvSpPr>
          <p:spPr>
            <a:xfrm>
              <a:off x="8574350" y="2502751"/>
              <a:ext cx="102240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Will Cook</a:t>
              </a:r>
            </a:p>
            <a:p>
              <a:pPr algn="ctr"/>
              <a:r>
                <a:rPr lang="en-US" sz="1000" i="1" dirty="0">
                  <a:solidFill>
                    <a:schemeClr val="tx1"/>
                  </a:solidFill>
                </a:rPr>
                <a:t>(Staff Governor) 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5029A3C-3F65-2142-A3F0-383EE4525238}"/>
                </a:ext>
              </a:extLst>
            </p:cNvPr>
            <p:cNvSpPr/>
            <p:nvPr/>
          </p:nvSpPr>
          <p:spPr>
            <a:xfrm>
              <a:off x="6227686" y="2502751"/>
              <a:ext cx="102240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Liz Sedgley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B917374-7EA4-B849-887C-76B8459EFA9C}"/>
                </a:ext>
              </a:extLst>
            </p:cNvPr>
            <p:cNvSpPr/>
            <p:nvPr/>
          </p:nvSpPr>
          <p:spPr>
            <a:xfrm>
              <a:off x="3881022" y="1654629"/>
              <a:ext cx="102240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Tim Webber </a:t>
              </a:r>
              <a:r>
                <a:rPr lang="en-US" sz="1100" dirty="0">
                  <a:solidFill>
                    <a:schemeClr val="tx1"/>
                  </a:solidFill>
                </a:rPr>
                <a:t>MBE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401018" y="2502752"/>
              <a:ext cx="102240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Tom Gee</a:t>
              </a:r>
            </a:p>
            <a:p>
              <a:pPr algn="ctr"/>
              <a:r>
                <a:rPr lang="en-US" sz="1000" i="1" dirty="0">
                  <a:solidFill>
                    <a:schemeClr val="tx1"/>
                  </a:solidFill>
                </a:rPr>
                <a:t>(Staff Governor) 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917C80E-BF52-084B-B8A0-DBC908DDEFFB}"/>
                </a:ext>
              </a:extLst>
            </p:cNvPr>
            <p:cNvSpPr/>
            <p:nvPr/>
          </p:nvSpPr>
          <p:spPr>
            <a:xfrm>
              <a:off x="9747683" y="1654629"/>
              <a:ext cx="102240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Julie Turner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83A180D-F094-334C-B41C-5453255F23AE}"/>
                </a:ext>
              </a:extLst>
            </p:cNvPr>
            <p:cNvSpPr/>
            <p:nvPr/>
          </p:nvSpPr>
          <p:spPr>
            <a:xfrm>
              <a:off x="5054354" y="2512436"/>
              <a:ext cx="102240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Neil Hart</a:t>
              </a:r>
              <a:endParaRPr lang="en-US" sz="1100" i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817E16F-8047-104B-BEBF-289762016D57}"/>
                </a:ext>
              </a:extLst>
            </p:cNvPr>
            <p:cNvSpPr/>
            <p:nvPr/>
          </p:nvSpPr>
          <p:spPr>
            <a:xfrm>
              <a:off x="3881022" y="2512436"/>
              <a:ext cx="102240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err="1">
                  <a:solidFill>
                    <a:schemeClr val="tx1"/>
                  </a:solidFill>
                </a:rPr>
                <a:t>Zulfi</a:t>
              </a:r>
              <a:r>
                <a:rPr lang="en-US" sz="1100" b="1" dirty="0">
                  <a:solidFill>
                    <a:schemeClr val="tx1"/>
                  </a:solidFill>
                </a:rPr>
                <a:t> Khan</a:t>
              </a:r>
              <a:endParaRPr lang="en-US" sz="1100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5A38BB2-BE65-6443-B604-86CF35DE8F5E}"/>
              </a:ext>
            </a:extLst>
          </p:cNvPr>
          <p:cNvSpPr txBox="1"/>
          <p:nvPr/>
        </p:nvSpPr>
        <p:spPr>
          <a:xfrm>
            <a:off x="2242200" y="142043"/>
            <a:ext cx="899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NELSON AND COLNE COLLEGE GROUP CORPORATION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963208-2316-9E42-892F-EA9EFB604FEA}"/>
              </a:ext>
            </a:extLst>
          </p:cNvPr>
          <p:cNvSpPr txBox="1"/>
          <p:nvPr/>
        </p:nvSpPr>
        <p:spPr>
          <a:xfrm>
            <a:off x="304074" y="6408382"/>
            <a:ext cx="7156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/>
              <a:t>April 2021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EECD9D9-8113-2F4C-A6BC-F531C1099875}"/>
              </a:ext>
            </a:extLst>
          </p:cNvPr>
          <p:cNvGrpSpPr/>
          <p:nvPr/>
        </p:nvGrpSpPr>
        <p:grpSpPr>
          <a:xfrm>
            <a:off x="2705752" y="3816750"/>
            <a:ext cx="1621029" cy="2892355"/>
            <a:chOff x="1590615" y="3814166"/>
            <a:chExt cx="1621029" cy="2892355"/>
          </a:xfrm>
        </p:grpSpPr>
        <p:sp>
          <p:nvSpPr>
            <p:cNvPr id="22" name="Rectangle 21"/>
            <p:cNvSpPr/>
            <p:nvPr/>
          </p:nvSpPr>
          <p:spPr>
            <a:xfrm>
              <a:off x="1590615" y="3814166"/>
              <a:ext cx="1621029" cy="195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Audit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David Whatley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Nadeem Rashid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Mike Phelan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Stephanie Bridgeman</a:t>
              </a:r>
            </a:p>
            <a:p>
              <a:pPr algn="ctr"/>
              <a:r>
                <a:rPr lang="en-US" sz="1100" i="1" u="sng" dirty="0">
                  <a:solidFill>
                    <a:schemeClr val="tx1"/>
                  </a:solidFill>
                </a:rPr>
                <a:t>Co-opted</a:t>
              </a:r>
              <a:r>
                <a:rPr lang="en-US" sz="1100" dirty="0">
                  <a:solidFill>
                    <a:schemeClr val="tx1"/>
                  </a:solidFill>
                </a:rPr>
                <a:t> – Dean Langton, </a:t>
              </a:r>
              <a:r>
                <a:rPr lang="en-US" sz="1100" dirty="0" err="1">
                  <a:solidFill>
                    <a:schemeClr val="tx1"/>
                  </a:solidFill>
                </a:rPr>
                <a:t>Amer</a:t>
              </a:r>
              <a:r>
                <a:rPr lang="en-US" sz="1100" dirty="0">
                  <a:solidFill>
                    <a:schemeClr val="tx1"/>
                  </a:solidFill>
                </a:rPr>
                <a:t> Ansar 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E86F679-F262-457D-B9C6-25440C4A35D1}"/>
                </a:ext>
              </a:extLst>
            </p:cNvPr>
            <p:cNvSpPr/>
            <p:nvPr/>
          </p:nvSpPr>
          <p:spPr>
            <a:xfrm>
              <a:off x="1590616" y="6016824"/>
              <a:ext cx="1618938" cy="689697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7A6EF85-6565-6145-AA2A-26CF3614D39C}"/>
              </a:ext>
            </a:extLst>
          </p:cNvPr>
          <p:cNvGrpSpPr/>
          <p:nvPr/>
        </p:nvGrpSpPr>
        <p:grpSpPr>
          <a:xfrm>
            <a:off x="4821912" y="3819596"/>
            <a:ext cx="1618938" cy="2945020"/>
            <a:chOff x="5907836" y="3819596"/>
            <a:chExt cx="1618938" cy="2945020"/>
          </a:xfrm>
        </p:grpSpPr>
        <p:sp>
          <p:nvSpPr>
            <p:cNvPr id="23" name="Rectangle 22"/>
            <p:cNvSpPr/>
            <p:nvPr/>
          </p:nvSpPr>
          <p:spPr>
            <a:xfrm>
              <a:off x="5908574" y="3819596"/>
              <a:ext cx="1618200" cy="195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Quality and Standards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Mike Phelan (Chair)</a:t>
              </a:r>
            </a:p>
            <a:p>
              <a:pPr algn="ctr"/>
              <a:r>
                <a:rPr lang="en-US" sz="1100" dirty="0" err="1">
                  <a:solidFill>
                    <a:schemeClr val="tx1"/>
                  </a:solidFill>
                </a:rPr>
                <a:t>Nadeem</a:t>
              </a:r>
              <a:r>
                <a:rPr lang="en-US" sz="1100" dirty="0">
                  <a:solidFill>
                    <a:schemeClr val="tx1"/>
                  </a:solidFill>
                </a:rPr>
                <a:t> Rashid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Amanda Melton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Julie Turner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Phil Wilkinson</a:t>
              </a:r>
            </a:p>
            <a:p>
              <a:pPr algn="ctr"/>
              <a:r>
                <a:rPr lang="en-US" sz="1100" i="1" u="sng" dirty="0">
                  <a:solidFill>
                    <a:schemeClr val="tx1"/>
                  </a:solidFill>
                </a:rPr>
                <a:t>Co-opted</a:t>
              </a:r>
              <a:r>
                <a:rPr lang="en-US" sz="1100" dirty="0">
                  <a:solidFill>
                    <a:schemeClr val="tx1"/>
                  </a:solidFill>
                </a:rPr>
                <a:t> – Pauline Hagen OBE</a:t>
              </a:r>
            </a:p>
            <a:p>
              <a:pPr algn="ctr"/>
              <a:endParaRPr lang="en-US" sz="1100" dirty="0">
                <a:solidFill>
                  <a:srgbClr val="FF0000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7BE7F57-3BE0-D941-BAE5-250500AAA000}"/>
                </a:ext>
              </a:extLst>
            </p:cNvPr>
            <p:cNvSpPr/>
            <p:nvPr/>
          </p:nvSpPr>
          <p:spPr>
            <a:xfrm>
              <a:off x="5916510" y="6043195"/>
              <a:ext cx="1610264" cy="2237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Academic Board</a:t>
              </a:r>
            </a:p>
          </p:txBody>
        </p:sp>
        <p:cxnSp>
          <p:nvCxnSpPr>
            <p:cNvPr id="77" name="Elbow Connector 76">
              <a:extLst>
                <a:ext uri="{FF2B5EF4-FFF2-40B4-BE49-F238E27FC236}">
                  <a16:creationId xmlns:a16="http://schemas.microsoft.com/office/drawing/2014/main" id="{7811A955-31D1-0347-B1A4-AAD620CF294D}"/>
                </a:ext>
              </a:extLst>
            </p:cNvPr>
            <p:cNvCxnSpPr>
              <a:cxnSpLocks/>
              <a:stCxn id="23" idx="2"/>
              <a:endCxn id="53" idx="0"/>
            </p:cNvCxnSpPr>
            <p:nvPr/>
          </p:nvCxnSpPr>
          <p:spPr>
            <a:xfrm rot="16200000" flipH="1">
              <a:off x="6585259" y="5906811"/>
              <a:ext cx="268799" cy="3968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A73D92C-8DEA-436E-B01C-88823DA24374}"/>
                </a:ext>
              </a:extLst>
            </p:cNvPr>
            <p:cNvSpPr/>
            <p:nvPr/>
          </p:nvSpPr>
          <p:spPr>
            <a:xfrm>
              <a:off x="5907836" y="6277135"/>
              <a:ext cx="1618938" cy="487481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D5DA651-AE5A-724F-925C-0C0282549D03}"/>
              </a:ext>
            </a:extLst>
          </p:cNvPr>
          <p:cNvGrpSpPr/>
          <p:nvPr/>
        </p:nvGrpSpPr>
        <p:grpSpPr>
          <a:xfrm>
            <a:off x="6974222" y="3829307"/>
            <a:ext cx="1621029" cy="2716934"/>
            <a:chOff x="8120201" y="3829307"/>
            <a:chExt cx="1621029" cy="2716934"/>
          </a:xfrm>
        </p:grpSpPr>
        <p:sp>
          <p:nvSpPr>
            <p:cNvPr id="25" name="Rectangle 24"/>
            <p:cNvSpPr/>
            <p:nvPr/>
          </p:nvSpPr>
          <p:spPr>
            <a:xfrm>
              <a:off x="8120201" y="3829307"/>
              <a:ext cx="1621029" cy="19422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Remuneration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Emma Schofield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Phil Wilkinson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Stephen Barnes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FA306CC-EAD5-4887-A05A-8302ADC00AB7}"/>
                </a:ext>
              </a:extLst>
            </p:cNvPr>
            <p:cNvSpPr/>
            <p:nvPr/>
          </p:nvSpPr>
          <p:spPr>
            <a:xfrm>
              <a:off x="8120201" y="6040108"/>
              <a:ext cx="1618938" cy="506133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050" dirty="0"/>
                <a:t>ice Chair)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00B89F3-6ADC-164A-9D19-781964ACE740}"/>
              </a:ext>
            </a:extLst>
          </p:cNvPr>
          <p:cNvGrpSpPr/>
          <p:nvPr/>
        </p:nvGrpSpPr>
        <p:grpSpPr>
          <a:xfrm>
            <a:off x="9106634" y="3820582"/>
            <a:ext cx="1641857" cy="2681529"/>
            <a:chOff x="10312666" y="3857950"/>
            <a:chExt cx="1641857" cy="2681529"/>
          </a:xfrm>
        </p:grpSpPr>
        <p:sp>
          <p:nvSpPr>
            <p:cNvPr id="26" name="Rectangle 25"/>
            <p:cNvSpPr/>
            <p:nvPr/>
          </p:nvSpPr>
          <p:spPr>
            <a:xfrm>
              <a:off x="10312666" y="3857950"/>
              <a:ext cx="1621029" cy="194224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Search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Stephen Barnes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Phil Wilkinson 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Amanda Melton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Emma Schofield</a:t>
              </a:r>
            </a:p>
            <a:p>
              <a:pPr algn="ctr"/>
              <a:r>
                <a:rPr lang="en-US" sz="1100" dirty="0" err="1">
                  <a:solidFill>
                    <a:schemeClr val="tx1"/>
                  </a:solidFill>
                </a:rPr>
                <a:t>Nadeem</a:t>
              </a:r>
              <a:r>
                <a:rPr lang="en-US" sz="1100" dirty="0">
                  <a:solidFill>
                    <a:schemeClr val="tx1"/>
                  </a:solidFill>
                </a:rPr>
                <a:t> Rashid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58D19BA-A350-44D4-88AC-6F4758B7E852}"/>
                </a:ext>
              </a:extLst>
            </p:cNvPr>
            <p:cNvSpPr/>
            <p:nvPr/>
          </p:nvSpPr>
          <p:spPr>
            <a:xfrm>
              <a:off x="10333493" y="6056776"/>
              <a:ext cx="1621030" cy="482703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FFD6C844-CFE8-794C-A76B-DDAE06E7EB2A}"/>
              </a:ext>
            </a:extLst>
          </p:cNvPr>
          <p:cNvCxnSpPr>
            <a:cxnSpLocks/>
            <a:stCxn id="21" idx="2"/>
            <a:endCxn id="22" idx="0"/>
          </p:cNvCxnSpPr>
          <p:nvPr/>
        </p:nvCxnSpPr>
        <p:spPr>
          <a:xfrm rot="5400000">
            <a:off x="4919578" y="1995013"/>
            <a:ext cx="418427" cy="3225047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5800DA05-BEA6-7C4C-8915-BAF8AD204190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rot="5400000">
            <a:off x="5975896" y="3054177"/>
            <a:ext cx="421273" cy="110956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25E4B5ED-B07F-4F4F-8C7B-B459C9F8C993}"/>
              </a:ext>
            </a:extLst>
          </p:cNvPr>
          <p:cNvCxnSpPr>
            <a:cxnSpLocks/>
            <a:stCxn id="21" idx="2"/>
            <a:endCxn id="25" idx="0"/>
          </p:cNvCxnSpPr>
          <p:nvPr/>
        </p:nvCxnSpPr>
        <p:spPr>
          <a:xfrm rot="16200000" flipH="1">
            <a:off x="7047533" y="3092103"/>
            <a:ext cx="430984" cy="104342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5EC285A7-F13A-524F-9523-DE327B01A1FA}"/>
              </a:ext>
            </a:extLst>
          </p:cNvPr>
          <p:cNvCxnSpPr>
            <a:cxnSpLocks/>
            <a:stCxn id="21" idx="2"/>
            <a:endCxn id="26" idx="0"/>
          </p:cNvCxnSpPr>
          <p:nvPr/>
        </p:nvCxnSpPr>
        <p:spPr>
          <a:xfrm rot="16200000" flipH="1">
            <a:off x="8118102" y="2021534"/>
            <a:ext cx="422259" cy="317583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94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10797</TotalTime>
  <Words>167</Words>
  <Application>Microsoft Office PowerPoint</Application>
  <PresentationFormat>Widescreen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gary.mooney@intersystems.com</dc:creator>
  <cp:lastModifiedBy>Debbie Corcoran</cp:lastModifiedBy>
  <cp:revision>123</cp:revision>
  <cp:lastPrinted>2019-08-19T12:55:51Z</cp:lastPrinted>
  <dcterms:created xsi:type="dcterms:W3CDTF">2017-06-09T17:50:34Z</dcterms:created>
  <dcterms:modified xsi:type="dcterms:W3CDTF">2021-04-22T15:00:43Z</dcterms:modified>
</cp:coreProperties>
</file>